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Lst>
  <p:notesMasterIdLst>
    <p:notesMasterId r:id="rId35"/>
  </p:notesMasterIdLst>
  <p:handoutMasterIdLst>
    <p:handoutMasterId r:id="rId36"/>
  </p:handoutMasterIdLst>
  <p:sldIdLst>
    <p:sldId id="332" r:id="rId5"/>
    <p:sldId id="333" r:id="rId6"/>
    <p:sldId id="334" r:id="rId7"/>
    <p:sldId id="336" r:id="rId8"/>
    <p:sldId id="337" r:id="rId9"/>
    <p:sldId id="338" r:id="rId10"/>
    <p:sldId id="339" r:id="rId11"/>
    <p:sldId id="340" r:id="rId12"/>
    <p:sldId id="341" r:id="rId13"/>
    <p:sldId id="342" r:id="rId14"/>
    <p:sldId id="343" r:id="rId15"/>
    <p:sldId id="344"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60" r:id="rId30"/>
    <p:sldId id="361" r:id="rId31"/>
    <p:sldId id="362" r:id="rId32"/>
    <p:sldId id="363" r:id="rId33"/>
    <p:sldId id="3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varScale="1">
        <p:scale>
          <a:sx n="59" d="100"/>
          <a:sy n="59" d="100"/>
        </p:scale>
        <p:origin x="964" y="52"/>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7325"/>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5/15/2024</a:t>
            </a:fld>
            <a:endParaRPr lang="en-US" dirty="0"/>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dirty="0"/>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5/15/2024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dirty="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a:t>
            </a:fld>
            <a:endParaRPr lang="en-US" dirty="0"/>
          </a:p>
        </p:txBody>
      </p:sp>
    </p:spTree>
    <p:extLst>
      <p:ext uri="{BB962C8B-B14F-4D97-AF65-F5344CB8AC3E}">
        <p14:creationId xmlns:p14="http://schemas.microsoft.com/office/powerpoint/2010/main" val="293488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10</a:t>
            </a:fld>
            <a:endParaRPr lang="en-US" dirty="0"/>
          </a:p>
        </p:txBody>
      </p:sp>
    </p:spTree>
    <p:extLst>
      <p:ext uri="{BB962C8B-B14F-4D97-AF65-F5344CB8AC3E}">
        <p14:creationId xmlns:p14="http://schemas.microsoft.com/office/powerpoint/2010/main" val="155880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11</a:t>
            </a:fld>
            <a:endParaRPr lang="en-US" dirty="0"/>
          </a:p>
        </p:txBody>
      </p:sp>
    </p:spTree>
    <p:extLst>
      <p:ext uri="{BB962C8B-B14F-4D97-AF65-F5344CB8AC3E}">
        <p14:creationId xmlns:p14="http://schemas.microsoft.com/office/powerpoint/2010/main" val="151628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12</a:t>
            </a:fld>
            <a:endParaRPr lang="en-US" dirty="0"/>
          </a:p>
        </p:txBody>
      </p:sp>
    </p:spTree>
    <p:extLst>
      <p:ext uri="{BB962C8B-B14F-4D97-AF65-F5344CB8AC3E}">
        <p14:creationId xmlns:p14="http://schemas.microsoft.com/office/powerpoint/2010/main" val="347085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2</a:t>
            </a:fld>
            <a:endParaRPr lang="en-US" dirty="0"/>
          </a:p>
        </p:txBody>
      </p:sp>
    </p:spTree>
    <p:extLst>
      <p:ext uri="{BB962C8B-B14F-4D97-AF65-F5344CB8AC3E}">
        <p14:creationId xmlns:p14="http://schemas.microsoft.com/office/powerpoint/2010/main" val="172153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3</a:t>
            </a:fld>
            <a:endParaRPr lang="en-US" dirty="0"/>
          </a:p>
        </p:txBody>
      </p:sp>
    </p:spTree>
    <p:extLst>
      <p:ext uri="{BB962C8B-B14F-4D97-AF65-F5344CB8AC3E}">
        <p14:creationId xmlns:p14="http://schemas.microsoft.com/office/powerpoint/2010/main" val="289812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4</a:t>
            </a:fld>
            <a:endParaRPr lang="en-US" dirty="0"/>
          </a:p>
        </p:txBody>
      </p:sp>
    </p:spTree>
    <p:extLst>
      <p:ext uri="{BB962C8B-B14F-4D97-AF65-F5344CB8AC3E}">
        <p14:creationId xmlns:p14="http://schemas.microsoft.com/office/powerpoint/2010/main" val="155038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5</a:t>
            </a:fld>
            <a:endParaRPr lang="en-US" dirty="0"/>
          </a:p>
        </p:txBody>
      </p:sp>
    </p:spTree>
    <p:extLst>
      <p:ext uri="{BB962C8B-B14F-4D97-AF65-F5344CB8AC3E}">
        <p14:creationId xmlns:p14="http://schemas.microsoft.com/office/powerpoint/2010/main" val="7548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6</a:t>
            </a:fld>
            <a:endParaRPr lang="en-US" dirty="0"/>
          </a:p>
        </p:txBody>
      </p:sp>
    </p:spTree>
    <p:extLst>
      <p:ext uri="{BB962C8B-B14F-4D97-AF65-F5344CB8AC3E}">
        <p14:creationId xmlns:p14="http://schemas.microsoft.com/office/powerpoint/2010/main" val="186735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7</a:t>
            </a:fld>
            <a:endParaRPr lang="en-US" dirty="0"/>
          </a:p>
        </p:txBody>
      </p:sp>
    </p:spTree>
    <p:extLst>
      <p:ext uri="{BB962C8B-B14F-4D97-AF65-F5344CB8AC3E}">
        <p14:creationId xmlns:p14="http://schemas.microsoft.com/office/powerpoint/2010/main" val="379183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8</a:t>
            </a:fld>
            <a:endParaRPr lang="en-US" dirty="0"/>
          </a:p>
        </p:txBody>
      </p:sp>
    </p:spTree>
    <p:extLst>
      <p:ext uri="{BB962C8B-B14F-4D97-AF65-F5344CB8AC3E}">
        <p14:creationId xmlns:p14="http://schemas.microsoft.com/office/powerpoint/2010/main" val="371719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9</a:t>
            </a:fld>
            <a:endParaRPr lang="en-US" dirty="0"/>
          </a:p>
        </p:txBody>
      </p:sp>
    </p:spTree>
    <p:extLst>
      <p:ext uri="{BB962C8B-B14F-4D97-AF65-F5344CB8AC3E}">
        <p14:creationId xmlns:p14="http://schemas.microsoft.com/office/powerpoint/2010/main" val="337767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450219008"/>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63253305"/>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143217190"/>
      </p:ext>
    </p:extLst>
  </p:cSld>
  <p:clrMapOvr>
    <a:masterClrMapping/>
  </p:clrMapOvr>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685800" y="908591"/>
            <a:ext cx="4058728" cy="5225507"/>
          </a:xfrm>
        </p:spPr>
        <p:txBody>
          <a:bodyPr anchor="t">
            <a:normAutofit/>
          </a:bodyPr>
          <a:lstStyle>
            <a:lvl1pPr>
              <a:defRPr sz="3200"/>
            </a:lvl1pPr>
          </a:lstStyle>
          <a:p>
            <a:r>
              <a:rPr lang="en-US" dirty="0"/>
              <a:t>Click to add title</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699125" y="0"/>
            <a:ext cx="5786438" cy="6134100"/>
          </a:xfrm>
        </p:spPr>
        <p:txBody>
          <a:bodyPr/>
          <a:lstStyle>
            <a:lvl1pPr marL="0" indent="0" algn="ctr">
              <a:buNone/>
              <a:defRPr/>
            </a:lvl1pPr>
          </a:lstStyle>
          <a:p>
            <a:r>
              <a:rPr lang="en-US" dirty="0"/>
              <a:t>Click icon to insert picture</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3" name="Straight Connector 2">
            <a:extLst>
              <a:ext uri="{FF2B5EF4-FFF2-40B4-BE49-F238E27FC236}">
                <a16:creationId xmlns:a16="http://schemas.microsoft.com/office/drawing/2014/main" id="{8B32A424-7EFB-F80C-2BDA-94D103A55F77}"/>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EFEEF-ABDC-22C9-C5DB-0494BEB8687D}"/>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001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352414-3211-CEB2-31A1-11097989D435}"/>
              </a:ext>
            </a:extLst>
          </p:cNvPr>
          <p:cNvSpPr>
            <a:spLocks noGrp="1"/>
          </p:cNvSpPr>
          <p:nvPr>
            <p:ph type="title" hasCustomPrompt="1"/>
          </p:nvPr>
        </p:nvSpPr>
        <p:spPr>
          <a:xfrm>
            <a:off x="705934" y="723900"/>
            <a:ext cx="3503757" cy="5316415"/>
          </a:xfrm>
        </p:spPr>
        <p:txBody>
          <a:bodyPr>
            <a:normAutofit/>
          </a:bodyPr>
          <a:lstStyle>
            <a:lvl1pPr>
              <a:defRPr sz="3200"/>
            </a:lvl1pPr>
          </a:lstStyle>
          <a:p>
            <a:r>
              <a:rPr lang="en-US" dirty="0"/>
              <a:t>Click to add title</a:t>
            </a:r>
          </a:p>
        </p:txBody>
      </p:sp>
      <p:sp>
        <p:nvSpPr>
          <p:cNvPr id="9" name="Content Placeholder 8">
            <a:extLst>
              <a:ext uri="{FF2B5EF4-FFF2-40B4-BE49-F238E27FC236}">
                <a16:creationId xmlns:a16="http://schemas.microsoft.com/office/drawing/2014/main" id="{4BA26D20-54E1-2490-0D75-F08BCB7D3BFF}"/>
              </a:ext>
            </a:extLst>
          </p:cNvPr>
          <p:cNvSpPr>
            <a:spLocks noGrp="1"/>
          </p:cNvSpPr>
          <p:nvPr>
            <p:ph sz="quarter" idx="10" hasCustomPrompt="1"/>
          </p:nvPr>
        </p:nvSpPr>
        <p:spPr>
          <a:xfrm>
            <a:off x="5582232" y="2053087"/>
            <a:ext cx="5903332" cy="3987230"/>
          </a:xfrm>
        </p:spPr>
        <p:txBody>
          <a:bodyPr anchor="t"/>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5" name="Straight Connector 4">
            <a:extLst>
              <a:ext uri="{FF2B5EF4-FFF2-40B4-BE49-F238E27FC236}">
                <a16:creationId xmlns:a16="http://schemas.microsoft.com/office/drawing/2014/main" id="{998A376F-AF56-AABE-DFA3-DE5A8C899613}"/>
              </a:ext>
              <a:ext uri="{C183D7F6-B498-43B3-948B-1728B52AA6E4}">
                <adec:decorative xmlns:adec="http://schemas.microsoft.com/office/drawing/2017/decorative" val="1"/>
              </a:ext>
            </a:extLst>
          </p:cNvPr>
          <p:cNvCxnSpPr>
            <a:cxnSpLocks/>
          </p:cNvCxnSpPr>
          <p:nvPr userDrawn="1"/>
        </p:nvCxnSpPr>
        <p:spPr>
          <a:xfrm>
            <a:off x="5695467" y="723900"/>
            <a:ext cx="579059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E9D420-BBEC-E7C6-7E76-FB9791C71C96}"/>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2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2D6AD5-5357-463C-B785-6A488FFC8D76}"/>
              </a:ext>
            </a:extLst>
          </p:cNvPr>
          <p:cNvSpPr>
            <a:spLocks noGrp="1"/>
          </p:cNvSpPr>
          <p:nvPr>
            <p:ph type="title" hasCustomPrompt="1"/>
          </p:nvPr>
        </p:nvSpPr>
        <p:spPr>
          <a:xfrm>
            <a:off x="5637007" y="817581"/>
            <a:ext cx="5935869" cy="5238159"/>
          </a:xfrm>
        </p:spPr>
        <p:txBody>
          <a:bodyPr anchor="ctr" anchorCtr="0">
            <a:noAutofit/>
          </a:bodyPr>
          <a:lstStyle>
            <a:lvl1pPr>
              <a:defRPr sz="3200"/>
            </a:lvl1pPr>
          </a:lstStyle>
          <a:p>
            <a:r>
              <a:rPr lang="en-US" dirty="0"/>
              <a:t>Click to add title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p:nvPr>
        </p:nvSpPr>
        <p:spPr>
          <a:xfrm>
            <a:off x="-1" y="1"/>
            <a:ext cx="4876799" cy="6858000"/>
          </a:xfrm>
          <a:prstGeom prst="rect">
            <a:avLst/>
          </a:prstGeom>
        </p:spPr>
        <p:txBody>
          <a:bodyPr>
            <a:normAutofit/>
          </a:bodyPr>
          <a:lstStyle>
            <a:lvl1pPr marL="0" indent="0" algn="ctr">
              <a:buNone/>
              <a:defRPr sz="1800"/>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0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10520" y="776873"/>
            <a:ext cx="5854182" cy="3070508"/>
          </a:xfrm>
          <a:prstGeom prst="rect">
            <a:avLst/>
          </a:prstGeom>
        </p:spPr>
        <p:txBody>
          <a:bodyPr anchor="b">
            <a:normAutofit/>
          </a:bodyPr>
          <a:lstStyle>
            <a:lvl1pPr>
              <a:defRPr sz="3200"/>
            </a:lvl1pPr>
          </a:lstStyle>
          <a:p>
            <a:r>
              <a:rPr lang="en-US" dirty="0"/>
              <a:t>Click to add title</a:t>
            </a:r>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hasCustomPrompt="1"/>
          </p:nvPr>
        </p:nvSpPr>
        <p:spPr>
          <a:xfrm>
            <a:off x="721202" y="4088927"/>
            <a:ext cx="5842218" cy="1880552"/>
          </a:xfrm>
          <a:prstGeom prst="rect">
            <a:avLst/>
          </a:prstGeom>
        </p:spPr>
        <p:txBody>
          <a:bodyPr>
            <a:normAutofit/>
          </a:bodyPr>
          <a:lstStyle>
            <a:lvl1pPr marL="0" indent="0">
              <a:buNone/>
              <a:defRPr sz="2000"/>
            </a:lvl1pPr>
          </a:lstStyle>
          <a:p>
            <a:r>
              <a:rPr lang="en-US" dirty="0"/>
              <a:t>Click to add subtitle</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7315200" y="0"/>
            <a:ext cx="4876800" cy="6858000"/>
          </a:xfrm>
          <a:prstGeom prst="rect">
            <a:avLst/>
          </a:prstGeom>
        </p:spPr>
        <p:txBody>
          <a:bodyPr>
            <a:normAutofit/>
          </a:bodyPr>
          <a:lstStyle>
            <a:lvl1pPr marL="0" indent="0" algn="ctr">
              <a:buNone/>
              <a:defRPr sz="1800"/>
            </a:lvl1p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724574" y="723899"/>
            <a:ext cx="57867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54A957-6A3F-2C34-A453-905FBAE77CCD}"/>
              </a:ext>
              <a:ext uri="{C183D7F6-B498-43B3-948B-1728B52AA6E4}">
                <adec:decorative xmlns:adec="http://schemas.microsoft.com/office/drawing/2017/decorative" val="1"/>
              </a:ext>
            </a:extLst>
          </p:cNvPr>
          <p:cNvCxnSpPr>
            <a:cxnSpLocks/>
          </p:cNvCxnSpPr>
          <p:nvPr userDrawn="1"/>
        </p:nvCxnSpPr>
        <p:spPr>
          <a:xfrm>
            <a:off x="724574"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18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34592" y="976997"/>
            <a:ext cx="11000208" cy="1239985"/>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34592" y="2244725"/>
            <a:ext cx="7814185" cy="4233713"/>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9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itle 2">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763439" y="684311"/>
            <a:ext cx="4058728" cy="2749009"/>
          </a:xfrm>
        </p:spPr>
        <p:txBody>
          <a:bodyPr anchor="b">
            <a:normAutofit/>
          </a:bodyPr>
          <a:lstStyle>
            <a:lvl1pPr algn="l">
              <a:defRPr sz="3200"/>
            </a:lvl1pPr>
          </a:lstStyle>
          <a:p>
            <a:r>
              <a:rPr lang="en-US" dirty="0"/>
              <a:t>Click to add title</a:t>
            </a:r>
          </a:p>
        </p:txBody>
      </p:sp>
      <p:sp>
        <p:nvSpPr>
          <p:cNvPr id="13" name="Content Placeholder 12">
            <a:extLst>
              <a:ext uri="{FF2B5EF4-FFF2-40B4-BE49-F238E27FC236}">
                <a16:creationId xmlns:a16="http://schemas.microsoft.com/office/drawing/2014/main" id="{5EB8AC8C-DEDA-D180-1CD8-B67B47276E34}"/>
              </a:ext>
            </a:extLst>
          </p:cNvPr>
          <p:cNvSpPr>
            <a:spLocks noGrp="1"/>
          </p:cNvSpPr>
          <p:nvPr>
            <p:ph sz="quarter" idx="11" hasCustomPrompt="1"/>
          </p:nvPr>
        </p:nvSpPr>
        <p:spPr>
          <a:xfrm>
            <a:off x="757600" y="3662835"/>
            <a:ext cx="4064567" cy="246839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707756" y="4"/>
            <a:ext cx="5786438" cy="6134100"/>
          </a:xfrm>
        </p:spPr>
        <p:txBody>
          <a:bodyPr/>
          <a:lstStyle>
            <a:lvl1pPr marL="0" indent="0" algn="ctr">
              <a:buNone/>
              <a:defRPr/>
            </a:lvl1pPr>
          </a:lstStyle>
          <a:p>
            <a:r>
              <a:rPr lang="en-US" dirty="0"/>
              <a:t>Click icon to insert picture</a:t>
            </a:r>
          </a:p>
        </p:txBody>
      </p:sp>
      <p:cxnSp>
        <p:nvCxnSpPr>
          <p:cNvPr id="5" name="Straight Connector 4">
            <a:extLst>
              <a:ext uri="{FF2B5EF4-FFF2-40B4-BE49-F238E27FC236}">
                <a16:creationId xmlns:a16="http://schemas.microsoft.com/office/drawing/2014/main" id="{9D527B4D-405A-DCD2-6970-1162843E00DD}"/>
              </a:ext>
              <a:ext uri="{C183D7F6-B498-43B3-948B-1728B52AA6E4}">
                <adec:decorative xmlns:adec="http://schemas.microsoft.com/office/drawing/2017/decorative" val="1"/>
              </a:ext>
            </a:extLst>
          </p:cNvPr>
          <p:cNvCxnSpPr>
            <a:cxnSpLocks/>
          </p:cNvCxnSpPr>
          <p:nvPr userDrawn="1"/>
        </p:nvCxnSpPr>
        <p:spPr>
          <a:xfrm>
            <a:off x="814484" y="721031"/>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2" name="Straight Connector 1">
            <a:extLst>
              <a:ext uri="{FF2B5EF4-FFF2-40B4-BE49-F238E27FC236}">
                <a16:creationId xmlns:a16="http://schemas.microsoft.com/office/drawing/2014/main" id="{B3B79298-0F84-5214-4916-E9C0B4B46AB4}"/>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4750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34591" y="976997"/>
            <a:ext cx="11000209" cy="1188227"/>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34593" y="2244725"/>
            <a:ext cx="5045105" cy="4233713"/>
          </a:xfrm>
        </p:spPr>
        <p:txBody>
          <a:bodyPr>
            <a:normAutofit/>
          </a:bodyPr>
          <a:lstStyle>
            <a:lvl1pPr>
              <a:spcBef>
                <a:spcPts val="0"/>
              </a:spcBef>
              <a:spcAft>
                <a:spcPts val="1200"/>
              </a:spcAft>
              <a:defRPr sz="1800"/>
            </a:lvl1pPr>
            <a:lvl2pPr>
              <a:spcBef>
                <a:spcPts val="0"/>
              </a:spcBef>
              <a:spcAft>
                <a:spcPts val="1200"/>
              </a:spcAft>
              <a:defRPr sz="1600"/>
            </a:lvl2pPr>
            <a:lvl3pPr>
              <a:spcBef>
                <a:spcPts val="0"/>
              </a:spcBef>
              <a:spcAft>
                <a:spcPts val="1200"/>
              </a:spcAft>
              <a:defRPr sz="1400"/>
            </a:lvl3pPr>
            <a:lvl4pPr>
              <a:spcBef>
                <a:spcPts val="0"/>
              </a:spcBef>
              <a:spcAft>
                <a:spcPts val="1200"/>
              </a:spcAft>
              <a:defRPr sz="1200"/>
            </a:lvl4pPr>
            <a:lvl5pPr>
              <a:spcBef>
                <a:spcPts val="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6412304" y="2244724"/>
            <a:ext cx="5322496" cy="4233713"/>
          </a:xfrm>
        </p:spPr>
        <p:txBody>
          <a:bodyPr>
            <a:normAutofit/>
          </a:bodyPr>
          <a:lstStyle>
            <a:lvl1pPr>
              <a:spcBef>
                <a:spcPts val="0"/>
              </a:spcBef>
              <a:spcAft>
                <a:spcPts val="1200"/>
              </a:spcAft>
              <a:defRPr sz="1800"/>
            </a:lvl1pPr>
            <a:lvl2pPr>
              <a:spcBef>
                <a:spcPts val="0"/>
              </a:spcBef>
              <a:spcAft>
                <a:spcPts val="1200"/>
              </a:spcAft>
              <a:defRPr sz="1600"/>
            </a:lvl2pPr>
            <a:lvl3pPr>
              <a:spcBef>
                <a:spcPts val="0"/>
              </a:spcBef>
              <a:spcAft>
                <a:spcPts val="1200"/>
              </a:spcAft>
              <a:defRPr sz="1400"/>
            </a:lvl3pPr>
            <a:lvl4pPr>
              <a:spcBef>
                <a:spcPts val="0"/>
              </a:spcBef>
              <a:spcAft>
                <a:spcPts val="1200"/>
              </a:spcAft>
              <a:defRPr sz="1200"/>
            </a:lvl4pPr>
            <a:lvl5pPr>
              <a:spcBef>
                <a:spcPts val="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56235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wo content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25965" y="976999"/>
            <a:ext cx="11034713" cy="1196853"/>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41826" y="2244725"/>
            <a:ext cx="2958075" cy="3904268"/>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4407226" y="2244725"/>
            <a:ext cx="7353452" cy="3912896"/>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745873196"/>
      </p:ext>
    </p:extLst>
  </p:cSld>
  <p:clrMapOvr>
    <a:masterClrMapping/>
  </p:clrMapOvr>
  <p:hf hdr="0" ft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19146" y="983901"/>
            <a:ext cx="5724786" cy="1198580"/>
          </a:xfrm>
          <a:prstGeom prst="rect">
            <a:avLst/>
          </a:prstGeom>
        </p:spPr>
        <p:txBody>
          <a:bodyPr anchor="t">
            <a:normAutofit/>
          </a:bodyPr>
          <a:lstStyle>
            <a:lvl1pPr>
              <a:defRPr sz="3200"/>
            </a:lvl1pPr>
          </a:lstStyle>
          <a:p>
            <a:r>
              <a:rPr lang="en-US" dirty="0"/>
              <a:t>Click to add title</a:t>
            </a:r>
          </a:p>
        </p:txBody>
      </p:sp>
      <p:sp>
        <p:nvSpPr>
          <p:cNvPr id="7" name="Content Placeholder 6">
            <a:extLst>
              <a:ext uri="{FF2B5EF4-FFF2-40B4-BE49-F238E27FC236}">
                <a16:creationId xmlns:a16="http://schemas.microsoft.com/office/drawing/2014/main" id="{63C6D5E5-DE84-EC37-75DB-50DB75B5CD48}"/>
              </a:ext>
            </a:extLst>
          </p:cNvPr>
          <p:cNvSpPr>
            <a:spLocks noGrp="1"/>
          </p:cNvSpPr>
          <p:nvPr>
            <p:ph sz="quarter" idx="14" hasCustomPrompt="1"/>
          </p:nvPr>
        </p:nvSpPr>
        <p:spPr>
          <a:xfrm>
            <a:off x="710520" y="2244725"/>
            <a:ext cx="5724786" cy="379568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7315200" y="723899"/>
            <a:ext cx="4876800" cy="5316510"/>
          </a:xfrm>
          <a:prstGeom prst="rect">
            <a:avLst/>
          </a:prstGeom>
        </p:spPr>
        <p:txBody>
          <a:bodyPr>
            <a:normAutofit/>
          </a:bodyPr>
          <a:lstStyle>
            <a:lvl1pPr marL="0" indent="0" algn="ctr">
              <a:buNone/>
              <a:defRPr sz="1800"/>
            </a:lvl1p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724574" y="723899"/>
            <a:ext cx="57867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147C2FA-8BD9-36BF-787A-3B3C4847BF5F}"/>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705375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and Table">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34591" y="992528"/>
            <a:ext cx="10722817" cy="1188227"/>
          </a:xfrm>
          <a:prstGeom prst="rect">
            <a:avLst/>
          </a:prstGeom>
        </p:spPr>
        <p:txBody>
          <a:bodyPr anchor="t">
            <a:normAutofit/>
          </a:bodyPr>
          <a:lstStyle>
            <a:lvl1pPr>
              <a:defRPr sz="3200"/>
            </a:lvl1pPr>
          </a:lstStyle>
          <a:p>
            <a:r>
              <a:rPr lang="en-US" dirty="0"/>
              <a:t>Click to add title</a:t>
            </a:r>
          </a:p>
        </p:txBody>
      </p:sp>
      <p:sp>
        <p:nvSpPr>
          <p:cNvPr id="7" name="Content Placeholder 6">
            <a:extLst>
              <a:ext uri="{FF2B5EF4-FFF2-40B4-BE49-F238E27FC236}">
                <a16:creationId xmlns:a16="http://schemas.microsoft.com/office/drawing/2014/main" id="{63C6D5E5-DE84-EC37-75DB-50DB75B5CD48}"/>
              </a:ext>
            </a:extLst>
          </p:cNvPr>
          <p:cNvSpPr>
            <a:spLocks noGrp="1"/>
          </p:cNvSpPr>
          <p:nvPr>
            <p:ph sz="quarter" idx="14" hasCustomPrompt="1"/>
          </p:nvPr>
        </p:nvSpPr>
        <p:spPr>
          <a:xfrm>
            <a:off x="743216" y="2244725"/>
            <a:ext cx="3277639" cy="390366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C6DB8F81-B3A9-1D53-A844-F980B4ED20C9}"/>
              </a:ext>
            </a:extLst>
          </p:cNvPr>
          <p:cNvSpPr>
            <a:spLocks noGrp="1"/>
          </p:cNvSpPr>
          <p:nvPr>
            <p:ph type="tbl" sz="quarter" idx="15" hasCustomPrompt="1"/>
          </p:nvPr>
        </p:nvSpPr>
        <p:spPr>
          <a:xfrm>
            <a:off x="4406900" y="2244725"/>
            <a:ext cx="7061200" cy="3903663"/>
          </a:xfrm>
        </p:spPr>
        <p:txBody>
          <a:bodyPr/>
          <a:lstStyle>
            <a:lvl1pPr>
              <a:defRPr/>
            </a:lvl1pPr>
          </a:lstStyle>
          <a:p>
            <a:r>
              <a:rPr lang="en-US" dirty="0"/>
              <a:t>Click icon to insert table</a:t>
            </a:r>
          </a:p>
        </p:txBody>
      </p:sp>
      <p:sp>
        <p:nvSpPr>
          <p:cNvPr id="8" name="Slide Number Placeholder 5">
            <a:extLst>
              <a:ext uri="{FF2B5EF4-FFF2-40B4-BE49-F238E27FC236}">
                <a16:creationId xmlns:a16="http://schemas.microsoft.com/office/drawing/2014/main" id="{9147C2FA-8BD9-36BF-787A-3B3C4847BF5F}"/>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9" name="Straight Connector 8">
            <a:extLst>
              <a:ext uri="{FF2B5EF4-FFF2-40B4-BE49-F238E27FC236}">
                <a16:creationId xmlns:a16="http://schemas.microsoft.com/office/drawing/2014/main" id="{133A6849-B613-7080-903C-A7A211B7C596}"/>
              </a:ext>
              <a:ext uri="{C183D7F6-B498-43B3-948B-1728B52AA6E4}">
                <adec:decorative xmlns:adec="http://schemas.microsoft.com/office/drawing/2017/decorative" val="1"/>
              </a:ext>
            </a:extLst>
          </p:cNvPr>
          <p:cNvCxnSpPr>
            <a:cxnSpLocks/>
          </p:cNvCxnSpPr>
          <p:nvPr userDrawn="1"/>
        </p:nvCxnSpPr>
        <p:spPr>
          <a:xfrm>
            <a:off x="724574" y="723899"/>
            <a:ext cx="107614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931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00087" y="985626"/>
            <a:ext cx="10703197" cy="1170978"/>
          </a:xfrm>
          <a:prstGeom prst="rect">
            <a:avLst/>
          </a:prstGeom>
        </p:spPr>
        <p:txBody>
          <a:bodyPr anchor="t">
            <a:normAutofit/>
          </a:bodyPr>
          <a:lstStyle>
            <a:lvl1pPr>
              <a:defRPr sz="3200"/>
            </a:lvl1pPr>
          </a:lstStyle>
          <a:p>
            <a:r>
              <a:rPr lang="en-US" dirty="0"/>
              <a:t>Click to add title</a:t>
            </a:r>
          </a:p>
        </p:txBody>
      </p: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700087" y="2244725"/>
            <a:ext cx="7060200" cy="3912896"/>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8445209" y="2244725"/>
            <a:ext cx="2958075" cy="3904268"/>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4" name="Straight Connector 3">
            <a:extLst>
              <a:ext uri="{FF2B5EF4-FFF2-40B4-BE49-F238E27FC236}">
                <a16:creationId xmlns:a16="http://schemas.microsoft.com/office/drawing/2014/main" id="{2E205FD8-58A9-6B91-010A-1870572FDC78}"/>
              </a:ext>
              <a:ext uri="{C183D7F6-B498-43B3-948B-1728B52AA6E4}">
                <adec:decorative xmlns:adec="http://schemas.microsoft.com/office/drawing/2017/decorative" val="1"/>
              </a:ext>
            </a:extLst>
          </p:cNvPr>
          <p:cNvCxnSpPr>
            <a:cxnSpLocks/>
          </p:cNvCxnSpPr>
          <p:nvPr userDrawn="1"/>
        </p:nvCxnSpPr>
        <p:spPr>
          <a:xfrm>
            <a:off x="724574" y="723899"/>
            <a:ext cx="107614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85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23860" y="983902"/>
            <a:ext cx="10787370" cy="1051927"/>
          </a:xfrm>
          <a:prstGeom prst="rect">
            <a:avLst/>
          </a:prstGeom>
        </p:spPr>
        <p:txBody>
          <a:bodyPr anchor="t">
            <a:normAutofit/>
          </a:bodyPr>
          <a:lstStyle>
            <a:lvl1pPr>
              <a:defRPr sz="3200"/>
            </a:lvl1pPr>
          </a:lstStyle>
          <a:p>
            <a:r>
              <a:rPr lang="en-US" dirty="0"/>
              <a:t>Click to add title</a:t>
            </a:r>
          </a:p>
        </p:txBody>
      </p:sp>
      <p:sp>
        <p:nvSpPr>
          <p:cNvPr id="6" name="Table Placeholder 5">
            <a:extLst>
              <a:ext uri="{FF2B5EF4-FFF2-40B4-BE49-F238E27FC236}">
                <a16:creationId xmlns:a16="http://schemas.microsoft.com/office/drawing/2014/main" id="{C6DB8F81-B3A9-1D53-A844-F980B4ED20C9}"/>
              </a:ext>
            </a:extLst>
          </p:cNvPr>
          <p:cNvSpPr>
            <a:spLocks noGrp="1"/>
          </p:cNvSpPr>
          <p:nvPr>
            <p:ph type="tbl" sz="quarter" idx="15" hasCustomPrompt="1"/>
          </p:nvPr>
        </p:nvSpPr>
        <p:spPr>
          <a:xfrm>
            <a:off x="706608" y="2244725"/>
            <a:ext cx="10761492" cy="3903663"/>
          </a:xfrm>
        </p:spPr>
        <p:txBody>
          <a:bodyPr/>
          <a:lstStyle>
            <a:lvl1pPr>
              <a:defRPr/>
            </a:lvl1pPr>
          </a:lstStyle>
          <a:p>
            <a:r>
              <a:rPr lang="en-US" dirty="0"/>
              <a:t>Click icon to insert table</a:t>
            </a:r>
          </a:p>
        </p:txBody>
      </p:sp>
      <p:sp>
        <p:nvSpPr>
          <p:cNvPr id="8" name="Slide Number Placeholder 5">
            <a:extLst>
              <a:ext uri="{FF2B5EF4-FFF2-40B4-BE49-F238E27FC236}">
                <a16:creationId xmlns:a16="http://schemas.microsoft.com/office/drawing/2014/main" id="{9147C2FA-8BD9-36BF-787A-3B3C4847BF5F}"/>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9" name="Straight Connector 8">
            <a:extLst>
              <a:ext uri="{FF2B5EF4-FFF2-40B4-BE49-F238E27FC236}">
                <a16:creationId xmlns:a16="http://schemas.microsoft.com/office/drawing/2014/main" id="{133A6849-B613-7080-903C-A7A211B7C596}"/>
              </a:ext>
              <a:ext uri="{C183D7F6-B498-43B3-948B-1728B52AA6E4}">
                <adec:decorative xmlns:adec="http://schemas.microsoft.com/office/drawing/2017/decorative" val="1"/>
              </a:ext>
            </a:extLst>
          </p:cNvPr>
          <p:cNvCxnSpPr>
            <a:cxnSpLocks/>
          </p:cNvCxnSpPr>
          <p:nvPr userDrawn="1"/>
        </p:nvCxnSpPr>
        <p:spPr>
          <a:xfrm>
            <a:off x="724574" y="723899"/>
            <a:ext cx="107614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2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98288688"/>
      </p:ext>
    </p:extLst>
  </p:cSld>
  <p:clrMapOvr>
    <a:masterClrMapping/>
  </p:clrMapOvr>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5649623"/>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758047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84721540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5390990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230824194"/>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162754729"/>
      </p:ext>
    </p:extLst>
  </p:cSld>
  <p:clrMapOvr>
    <a:masterClrMapping/>
  </p:clrMapOvr>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801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Lst>
  <p:hf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D8326-B701-CBE8-39AA-6C700DA49CE4}"/>
              </a:ext>
            </a:extLst>
          </p:cNvPr>
          <p:cNvSpPr>
            <a:spLocks noGrp="1"/>
          </p:cNvSpPr>
          <p:nvPr>
            <p:ph type="title"/>
          </p:nvPr>
        </p:nvSpPr>
        <p:spPr/>
        <p:txBody>
          <a:bodyPr/>
          <a:lstStyle/>
          <a:p>
            <a:r>
              <a:rPr lang="en-US" dirty="0"/>
              <a:t>Melissa Seeley</a:t>
            </a:r>
            <a:br>
              <a:rPr lang="en-US" dirty="0"/>
            </a:br>
            <a:r>
              <a:rPr lang="en-US" dirty="0"/>
              <a:t>animal control officer since 2017</a:t>
            </a:r>
            <a:br>
              <a:rPr lang="en-US" dirty="0"/>
            </a:br>
            <a:br>
              <a:rPr lang="en-US" dirty="0"/>
            </a:br>
            <a:r>
              <a:rPr lang="en-US" dirty="0"/>
              <a:t>Nationally certified</a:t>
            </a:r>
          </a:p>
        </p:txBody>
      </p:sp>
      <p:pic>
        <p:nvPicPr>
          <p:cNvPr id="8" name="Picture Placeholder 13" descr="A close-up of a pine cone">
            <a:extLst>
              <a:ext uri="{FF2B5EF4-FFF2-40B4-BE49-F238E27FC236}">
                <a16:creationId xmlns:a16="http://schemas.microsoft.com/office/drawing/2014/main" id="{975CC0D6-B1DF-FCDA-F41E-56F7EFA2D49B}"/>
              </a:ext>
            </a:extLst>
          </p:cNvPr>
          <p:cNvPicPr>
            <a:picLocks noGrp="1" noChangeAspect="1"/>
          </p:cNvPicPr>
          <p:nvPr>
            <p:ph type="pic" sz="quarter" idx="10"/>
          </p:nvPr>
        </p:nvPicPr>
        <p:blipFill rotWithShape="1">
          <a:blip r:embed="rId3"/>
          <a:srcRect t="2885" b="2885"/>
          <a:stretch/>
        </p:blipFill>
        <p:spPr/>
      </p:pic>
    </p:spTree>
    <p:extLst>
      <p:ext uri="{BB962C8B-B14F-4D97-AF65-F5344CB8AC3E}">
        <p14:creationId xmlns:p14="http://schemas.microsoft.com/office/powerpoint/2010/main" val="29222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3C2720B-5BC4-43B4-8F8F-7D4AD6386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34F5BD6-1B3B-4B21-9901-8258D047A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6108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39E51F4-9F13-4C51-9CE0-0AEDA7FE3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5861"/>
            <a:ext cx="10601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338FAA4-A6F5-934B-4912-1EDAEE5E8855}"/>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a:solidFill>
                  <a:schemeClr val="bg1"/>
                </a:solidFill>
              </a:rPr>
              <a:pPr>
                <a:lnSpc>
                  <a:spcPct val="90000"/>
                </a:lnSpc>
                <a:spcAft>
                  <a:spcPts val="600"/>
                </a:spcAft>
              </a:pPr>
              <a:t>10</a:t>
            </a:fld>
            <a:endParaRPr lang="en-US" sz="1800">
              <a:solidFill>
                <a:schemeClr val="bg1"/>
              </a:solidFill>
            </a:endParaRPr>
          </a:p>
        </p:txBody>
      </p:sp>
      <p:sp>
        <p:nvSpPr>
          <p:cNvPr id="16" name="TextBox 15">
            <a:extLst>
              <a:ext uri="{FF2B5EF4-FFF2-40B4-BE49-F238E27FC236}">
                <a16:creationId xmlns:a16="http://schemas.microsoft.com/office/drawing/2014/main" id="{B9FAD7F7-AB54-9BA9-B6C6-8A6AA2B41563}"/>
              </a:ext>
            </a:extLst>
          </p:cNvPr>
          <p:cNvSpPr txBox="1"/>
          <p:nvPr/>
        </p:nvSpPr>
        <p:spPr>
          <a:xfrm>
            <a:off x="931016" y="1201781"/>
            <a:ext cx="5395226" cy="4247317"/>
          </a:xfrm>
          <a:prstGeom prst="rect">
            <a:avLst/>
          </a:prstGeom>
          <a:noFill/>
        </p:spPr>
        <p:txBody>
          <a:bodyPr wrap="square" rtlCol="0">
            <a:spAutoFit/>
          </a:bodyPr>
          <a:lstStyle/>
          <a:p>
            <a:r>
              <a:rPr lang="en-US" dirty="0">
                <a:solidFill>
                  <a:schemeClr val="bg1"/>
                </a:solidFill>
              </a:rPr>
              <a:t>*Do NOT leave pets outside unattended </a:t>
            </a:r>
          </a:p>
          <a:p>
            <a:endParaRPr lang="en-US" dirty="0">
              <a:solidFill>
                <a:schemeClr val="bg1"/>
              </a:solidFill>
            </a:endParaRPr>
          </a:p>
          <a:p>
            <a:r>
              <a:rPr lang="en-US" dirty="0">
                <a:solidFill>
                  <a:schemeClr val="bg1"/>
                </a:solidFill>
              </a:rPr>
              <a:t>*Do NOT leave pet food outside </a:t>
            </a:r>
          </a:p>
          <a:p>
            <a:endParaRPr lang="en-US" dirty="0">
              <a:solidFill>
                <a:schemeClr val="bg1"/>
              </a:solidFill>
            </a:endParaRPr>
          </a:p>
          <a:p>
            <a:r>
              <a:rPr lang="en-US" dirty="0">
                <a:solidFill>
                  <a:schemeClr val="bg1"/>
                </a:solidFill>
              </a:rPr>
              <a:t>*Keep garbage in a secure container and only put it outside on the morning of pickup</a:t>
            </a:r>
          </a:p>
          <a:p>
            <a:endParaRPr lang="en-US" dirty="0">
              <a:solidFill>
                <a:schemeClr val="bg1"/>
              </a:solidFill>
            </a:endParaRPr>
          </a:p>
          <a:p>
            <a:r>
              <a:rPr lang="en-US" dirty="0">
                <a:solidFill>
                  <a:schemeClr val="bg1"/>
                </a:solidFill>
              </a:rPr>
              <a:t>*Do NOT put meat scraps in compost heaps</a:t>
            </a:r>
          </a:p>
          <a:p>
            <a:endParaRPr lang="en-US" dirty="0">
              <a:solidFill>
                <a:schemeClr val="bg1"/>
              </a:solidFill>
            </a:endParaRPr>
          </a:p>
          <a:p>
            <a:r>
              <a:rPr lang="en-US" dirty="0">
                <a:solidFill>
                  <a:schemeClr val="bg1"/>
                </a:solidFill>
              </a:rPr>
              <a:t>*Hazing is the most effective way to deter coyotes: Be big and scary-raise your arms over your head yell, blow a whistle, bang metal pots together, or aim a hose at the coyote.  Keep an aluminum can with pennies and pebbles inside it and shake it hard if you see them in the area. </a:t>
            </a:r>
          </a:p>
        </p:txBody>
      </p:sp>
      <p:pic>
        <p:nvPicPr>
          <p:cNvPr id="19" name="Picture 18" descr="A poster with a group of foxes&#10;&#10;Description automatically generated">
            <a:extLst>
              <a:ext uri="{FF2B5EF4-FFF2-40B4-BE49-F238E27FC236}">
                <a16:creationId xmlns:a16="http://schemas.microsoft.com/office/drawing/2014/main" id="{0D320E85-CC4F-FDBD-8116-70829B76D07D}"/>
              </a:ext>
            </a:extLst>
          </p:cNvPr>
          <p:cNvPicPr>
            <a:picLocks noChangeAspect="1"/>
          </p:cNvPicPr>
          <p:nvPr/>
        </p:nvPicPr>
        <p:blipFill>
          <a:blip r:embed="rId3"/>
          <a:stretch>
            <a:fillRect/>
          </a:stretch>
        </p:blipFill>
        <p:spPr>
          <a:xfrm>
            <a:off x="6824127" y="0"/>
            <a:ext cx="5343896" cy="6858000"/>
          </a:xfrm>
          <a:prstGeom prst="rect">
            <a:avLst/>
          </a:prstGeom>
        </p:spPr>
      </p:pic>
    </p:spTree>
    <p:extLst>
      <p:ext uri="{BB962C8B-B14F-4D97-AF65-F5344CB8AC3E}">
        <p14:creationId xmlns:p14="http://schemas.microsoft.com/office/powerpoint/2010/main" val="180311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46BAA7C-C2CE-0767-7E65-A8446CAB4BE5}"/>
              </a:ext>
            </a:extLst>
          </p:cNvPr>
          <p:cNvSpPr>
            <a:spLocks noGrp="1"/>
          </p:cNvSpPr>
          <p:nvPr>
            <p:ph type="title"/>
          </p:nvPr>
        </p:nvSpPr>
        <p:spPr>
          <a:xfrm>
            <a:off x="5633343" y="1137215"/>
            <a:ext cx="5804426" cy="3376766"/>
          </a:xfrm>
        </p:spPr>
        <p:txBody>
          <a:bodyPr vert="horz" lIns="91440" tIns="45720" rIns="91440" bIns="45720" rtlCol="0" anchor="t">
            <a:normAutofit/>
          </a:bodyPr>
          <a:lstStyle/>
          <a:p>
            <a:r>
              <a:rPr lang="en-US" sz="6600"/>
              <a:t>Black bear</a:t>
            </a:r>
          </a:p>
        </p:txBody>
      </p:sp>
      <p:pic>
        <p:nvPicPr>
          <p:cNvPr id="7" name="Content Placeholder 6" descr="A group of bears in a grassy field&#10;&#10;Description automatically generated">
            <a:extLst>
              <a:ext uri="{FF2B5EF4-FFF2-40B4-BE49-F238E27FC236}">
                <a16:creationId xmlns:a16="http://schemas.microsoft.com/office/drawing/2014/main" id="{45895E91-2E54-36DE-F6F2-6D1EA7A4EA5E}"/>
              </a:ext>
            </a:extLst>
          </p:cNvPr>
          <p:cNvPicPr>
            <a:picLocks noGrp="1" noChangeAspect="1"/>
          </p:cNvPicPr>
          <p:nvPr>
            <p:ph sz="quarter" idx="11"/>
          </p:nvPr>
        </p:nvPicPr>
        <p:blipFill>
          <a:blip r:embed="rId3"/>
          <a:stretch>
            <a:fillRect/>
          </a:stretch>
        </p:blipFill>
        <p:spPr>
          <a:xfrm>
            <a:off x="1559671" y="644804"/>
            <a:ext cx="3671013" cy="5568391"/>
          </a:xfrm>
          <a:prstGeom prst="rect">
            <a:avLst/>
          </a:prstGeom>
        </p:spPr>
      </p:pic>
      <p:cxnSp>
        <p:nvCxnSpPr>
          <p:cNvPr id="25" name="Straight Connector 2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343"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E634B8-311A-4810-A5DB-7043D0280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343" y="6134100"/>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64E7476-5623-B049-A438-FC057ABDB8B7}"/>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smtClean="0"/>
              <a:pPr>
                <a:lnSpc>
                  <a:spcPct val="90000"/>
                </a:lnSpc>
                <a:spcAft>
                  <a:spcPts val="600"/>
                </a:spcAft>
              </a:pPr>
              <a:t>11</a:t>
            </a:fld>
            <a:endParaRPr lang="en-US" sz="1800"/>
          </a:p>
        </p:txBody>
      </p:sp>
      <p:sp>
        <p:nvSpPr>
          <p:cNvPr id="10" name="TextBox 9">
            <a:extLst>
              <a:ext uri="{FF2B5EF4-FFF2-40B4-BE49-F238E27FC236}">
                <a16:creationId xmlns:a16="http://schemas.microsoft.com/office/drawing/2014/main" id="{5B64BBE7-35F9-2D96-764E-A0BA47D4AE7A}"/>
              </a:ext>
            </a:extLst>
          </p:cNvPr>
          <p:cNvSpPr txBox="1"/>
          <p:nvPr/>
        </p:nvSpPr>
        <p:spPr>
          <a:xfrm>
            <a:off x="5600280" y="2610196"/>
            <a:ext cx="6222124" cy="2308324"/>
          </a:xfrm>
          <a:prstGeom prst="rect">
            <a:avLst/>
          </a:prstGeom>
          <a:noFill/>
        </p:spPr>
        <p:txBody>
          <a:bodyPr wrap="square" rtlCol="0">
            <a:spAutoFit/>
          </a:bodyPr>
          <a:lstStyle/>
          <a:p>
            <a:r>
              <a:rPr lang="en-US" sz="2400" dirty="0"/>
              <a:t>Bear rarely turn down a snack. They are constantly looking for food and will spend up to 8 hours a day foraging.  When they are drawn to a home or yard it is because they are looking for food. If they find a food source they will be back.</a:t>
            </a:r>
          </a:p>
        </p:txBody>
      </p:sp>
    </p:spTree>
    <p:extLst>
      <p:ext uri="{BB962C8B-B14F-4D97-AF65-F5344CB8AC3E}">
        <p14:creationId xmlns:p14="http://schemas.microsoft.com/office/powerpoint/2010/main" val="418019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8DC305B-3618-27A9-A1E7-D682A9570EF8}"/>
              </a:ext>
            </a:extLst>
          </p:cNvPr>
          <p:cNvSpPr>
            <a:spLocks noGrp="1"/>
          </p:cNvSpPr>
          <p:nvPr>
            <p:ph type="ctrTitle"/>
          </p:nvPr>
        </p:nvSpPr>
        <p:spPr>
          <a:xfrm>
            <a:off x="704088" y="914400"/>
            <a:ext cx="3799763" cy="1473200"/>
          </a:xfrm>
        </p:spPr>
        <p:txBody>
          <a:bodyPr vert="horz" lIns="91440" tIns="45720" rIns="91440" bIns="45720" rtlCol="0" anchor="t">
            <a:normAutofit/>
          </a:bodyPr>
          <a:lstStyle/>
          <a:p>
            <a:pPr>
              <a:lnSpc>
                <a:spcPct val="90000"/>
              </a:lnSpc>
            </a:pPr>
            <a:r>
              <a:rPr lang="en-US" sz="2800" kern="1200" cap="all" spc="30" baseline="0">
                <a:solidFill>
                  <a:schemeClr val="tx1"/>
                </a:solidFill>
                <a:latin typeface="+mj-lt"/>
                <a:ea typeface="+mj-ea"/>
                <a:cs typeface="+mj-cs"/>
              </a:rPr>
              <a:t>Myth: bear that wander into towns are dangerous</a:t>
            </a:r>
          </a:p>
        </p:txBody>
      </p:sp>
      <p:cxnSp>
        <p:nvCxnSpPr>
          <p:cNvPr id="26" name="Straight Connector 2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8D029-6416-75F0-AA08-C737FC19B8E6}"/>
              </a:ext>
            </a:extLst>
          </p:cNvPr>
          <p:cNvSpPr txBox="1"/>
          <p:nvPr/>
        </p:nvSpPr>
        <p:spPr>
          <a:xfrm>
            <a:off x="704088" y="2387600"/>
            <a:ext cx="3799763" cy="3767328"/>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a:t>Bear often walk through neighborhoods in their search for food; this is natural behavior. If people have stored their food and garbage properly, a bear will likely keep on going. However, bears that get unnatural food in neighborhoods may eventually lose their fear of people.</a:t>
            </a:r>
          </a:p>
        </p:txBody>
      </p:sp>
      <p:pic>
        <p:nvPicPr>
          <p:cNvPr id="8" name="Picture 7" descr="A small black bear cub in grass&#10;&#10;Description automatically generated">
            <a:extLst>
              <a:ext uri="{FF2B5EF4-FFF2-40B4-BE49-F238E27FC236}">
                <a16:creationId xmlns:a16="http://schemas.microsoft.com/office/drawing/2014/main" id="{BE36DD24-9A1B-62B9-06CA-8B7CCC75B639}"/>
              </a:ext>
            </a:extLst>
          </p:cNvPr>
          <p:cNvPicPr>
            <a:picLocks noChangeAspect="1"/>
          </p:cNvPicPr>
          <p:nvPr/>
        </p:nvPicPr>
        <p:blipFill rotWithShape="1">
          <a:blip r:embed="rId3"/>
          <a:srcRect l="8075" r="1" b="1"/>
          <a:stretch/>
        </p:blipFill>
        <p:spPr>
          <a:xfrm>
            <a:off x="4981575" y="735286"/>
            <a:ext cx="6495042" cy="5419642"/>
          </a:xfrm>
          <a:prstGeom prst="rect">
            <a:avLst/>
          </a:prstGeom>
        </p:spPr>
      </p:pic>
      <p:sp>
        <p:nvSpPr>
          <p:cNvPr id="5" name="Slide Number Placeholder 4">
            <a:extLst>
              <a:ext uri="{FF2B5EF4-FFF2-40B4-BE49-F238E27FC236}">
                <a16:creationId xmlns:a16="http://schemas.microsoft.com/office/drawing/2014/main" id="{C1093BCB-F983-2D12-38C4-2A8CA071EDA4}"/>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smtClean="0"/>
              <a:pPr>
                <a:lnSpc>
                  <a:spcPct val="90000"/>
                </a:lnSpc>
                <a:spcAft>
                  <a:spcPts val="600"/>
                </a:spcAft>
              </a:pPr>
              <a:t>12</a:t>
            </a:fld>
            <a:endParaRPr lang="en-US" sz="1800"/>
          </a:p>
        </p:txBody>
      </p:sp>
    </p:spTree>
    <p:extLst>
      <p:ext uri="{BB962C8B-B14F-4D97-AF65-F5344CB8AC3E}">
        <p14:creationId xmlns:p14="http://schemas.microsoft.com/office/powerpoint/2010/main" val="226029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CCA244-9A22-242D-305D-C45BD138BF7E}"/>
              </a:ext>
            </a:extLst>
          </p:cNvPr>
          <p:cNvSpPr>
            <a:spLocks noGrp="1"/>
          </p:cNvSpPr>
          <p:nvPr>
            <p:ph type="sldNum" sz="quarter" idx="12"/>
          </p:nvPr>
        </p:nvSpPr>
        <p:spPr/>
        <p:txBody>
          <a:bodyPr/>
          <a:lstStyle/>
          <a:p>
            <a:fld id="{C3DB2ADC-AF19-4574-8C10-79B5B04FCA27}" type="slidenum">
              <a:rPr lang="en-US" smtClean="0"/>
              <a:pPr/>
              <a:t>13</a:t>
            </a:fld>
            <a:endParaRPr lang="en-US" dirty="0"/>
          </a:p>
        </p:txBody>
      </p:sp>
      <p:sp>
        <p:nvSpPr>
          <p:cNvPr id="3" name="TextBox 2">
            <a:extLst>
              <a:ext uri="{FF2B5EF4-FFF2-40B4-BE49-F238E27FC236}">
                <a16:creationId xmlns:a16="http://schemas.microsoft.com/office/drawing/2014/main" id="{13F7C7D6-D213-93BC-0DD1-AA1F0402A8F2}"/>
              </a:ext>
            </a:extLst>
          </p:cNvPr>
          <p:cNvSpPr txBox="1"/>
          <p:nvPr/>
        </p:nvSpPr>
        <p:spPr>
          <a:xfrm>
            <a:off x="840828" y="2753710"/>
            <a:ext cx="5181600" cy="1754326"/>
          </a:xfrm>
          <a:prstGeom prst="rect">
            <a:avLst/>
          </a:prstGeom>
          <a:noFill/>
        </p:spPr>
        <p:txBody>
          <a:bodyPr wrap="square" rtlCol="0">
            <a:spAutoFit/>
          </a:bodyPr>
          <a:lstStyle/>
          <a:p>
            <a:r>
              <a:rPr lang="en-US" sz="3600" dirty="0"/>
              <a:t>“What should I do if I see a bear on my property?”</a:t>
            </a:r>
          </a:p>
        </p:txBody>
      </p:sp>
      <p:pic>
        <p:nvPicPr>
          <p:cNvPr id="5" name="Picture 4" descr="A couple of bears hugging a tree&#10;&#10;Description automatically generated">
            <a:extLst>
              <a:ext uri="{FF2B5EF4-FFF2-40B4-BE49-F238E27FC236}">
                <a16:creationId xmlns:a16="http://schemas.microsoft.com/office/drawing/2014/main" id="{AA980690-45D6-6B1B-D26D-0BEE977C2740}"/>
              </a:ext>
            </a:extLst>
          </p:cNvPr>
          <p:cNvPicPr>
            <a:picLocks noChangeAspect="1"/>
          </p:cNvPicPr>
          <p:nvPr/>
        </p:nvPicPr>
        <p:blipFill>
          <a:blip r:embed="rId2"/>
          <a:stretch>
            <a:fillRect/>
          </a:stretch>
        </p:blipFill>
        <p:spPr>
          <a:xfrm>
            <a:off x="6022428" y="1960549"/>
            <a:ext cx="5103430" cy="3340648"/>
          </a:xfrm>
          <a:prstGeom prst="rect">
            <a:avLst/>
          </a:prstGeom>
        </p:spPr>
      </p:pic>
    </p:spTree>
    <p:extLst>
      <p:ext uri="{BB962C8B-B14F-4D97-AF65-F5344CB8AC3E}">
        <p14:creationId xmlns:p14="http://schemas.microsoft.com/office/powerpoint/2010/main" val="310589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5A22351-0A6F-7CC6-5106-9E54C89484C0}"/>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14</a:t>
            </a:fld>
            <a:endParaRPr lang="en-US"/>
          </a:p>
        </p:txBody>
      </p:sp>
      <p:pic>
        <p:nvPicPr>
          <p:cNvPr id="7" name="Picture 6" descr="A poster with a bear and text&#10;&#10;Description automatically generated">
            <a:extLst>
              <a:ext uri="{FF2B5EF4-FFF2-40B4-BE49-F238E27FC236}">
                <a16:creationId xmlns:a16="http://schemas.microsoft.com/office/drawing/2014/main" id="{9468071F-5A26-ACD0-DEED-F685DBB411F9}"/>
              </a:ext>
            </a:extLst>
          </p:cNvPr>
          <p:cNvPicPr>
            <a:picLocks noChangeAspect="1"/>
          </p:cNvPicPr>
          <p:nvPr/>
        </p:nvPicPr>
        <p:blipFill>
          <a:blip r:embed="rId2"/>
          <a:stretch>
            <a:fillRect/>
          </a:stretch>
        </p:blipFill>
        <p:spPr>
          <a:xfrm>
            <a:off x="1227723" y="0"/>
            <a:ext cx="9876596" cy="6858000"/>
          </a:xfrm>
          <a:prstGeom prst="rect">
            <a:avLst/>
          </a:prstGeom>
        </p:spPr>
      </p:pic>
    </p:spTree>
    <p:extLst>
      <p:ext uri="{BB962C8B-B14F-4D97-AF65-F5344CB8AC3E}">
        <p14:creationId xmlns:p14="http://schemas.microsoft.com/office/powerpoint/2010/main" val="32506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6E8EA-706F-C57A-E6A8-9941ADE3BD36}"/>
              </a:ext>
            </a:extLst>
          </p:cNvPr>
          <p:cNvSpPr>
            <a:spLocks noGrp="1"/>
          </p:cNvSpPr>
          <p:nvPr>
            <p:ph type="title"/>
          </p:nvPr>
        </p:nvSpPr>
        <p:spPr>
          <a:xfrm>
            <a:off x="704088" y="914400"/>
            <a:ext cx="3799763" cy="1473200"/>
          </a:xfrm>
        </p:spPr>
        <p:txBody>
          <a:bodyPr vert="horz" lIns="91440" tIns="45720" rIns="91440" bIns="45720" rtlCol="0" anchor="t">
            <a:normAutofit/>
          </a:bodyPr>
          <a:lstStyle/>
          <a:p>
            <a:r>
              <a:rPr lang="en-US" sz="3600" kern="1200" cap="all" spc="30" baseline="0">
                <a:solidFill>
                  <a:schemeClr val="tx1"/>
                </a:solidFill>
                <a:latin typeface="+mj-lt"/>
                <a:ea typeface="+mj-ea"/>
                <a:cs typeface="+mj-cs"/>
              </a:rPr>
              <a:t>Red fox</a:t>
            </a:r>
          </a:p>
        </p:txBody>
      </p:sp>
      <p:cxnSp>
        <p:nvCxnSpPr>
          <p:cNvPr id="17" name="Straight Connector 1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842E6F-F27B-0DBB-3196-D745FC37308B}"/>
              </a:ext>
            </a:extLst>
          </p:cNvPr>
          <p:cNvSpPr txBox="1"/>
          <p:nvPr/>
        </p:nvSpPr>
        <p:spPr>
          <a:xfrm>
            <a:off x="704088" y="1891862"/>
            <a:ext cx="3799763" cy="426306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400" dirty="0"/>
              <a:t>Fox are important predators of prolific species like mice, rats, and rabbits.  Red fox may dig their own burrows but usually improve an abandoned woodchuck burrow. The red fox will commonly den underneath sheds or decks.</a:t>
            </a:r>
          </a:p>
        </p:txBody>
      </p:sp>
      <p:pic>
        <p:nvPicPr>
          <p:cNvPr id="6" name="Picture 5" descr="A close up of a fox&#10;&#10;Description automatically generated">
            <a:extLst>
              <a:ext uri="{FF2B5EF4-FFF2-40B4-BE49-F238E27FC236}">
                <a16:creationId xmlns:a16="http://schemas.microsoft.com/office/drawing/2014/main" id="{86A1F1A1-7ACB-A116-19B6-0FF2D14ADDE7}"/>
              </a:ext>
            </a:extLst>
          </p:cNvPr>
          <p:cNvPicPr>
            <a:picLocks noChangeAspect="1"/>
          </p:cNvPicPr>
          <p:nvPr/>
        </p:nvPicPr>
        <p:blipFill rotWithShape="1">
          <a:blip r:embed="rId2"/>
          <a:srcRect l="11695" r="8908" b="-2"/>
          <a:stretch/>
        </p:blipFill>
        <p:spPr>
          <a:xfrm>
            <a:off x="4981575" y="735286"/>
            <a:ext cx="6495042" cy="5419642"/>
          </a:xfrm>
          <a:prstGeom prst="rect">
            <a:avLst/>
          </a:prstGeom>
        </p:spPr>
      </p:pic>
      <p:sp>
        <p:nvSpPr>
          <p:cNvPr id="3" name="Slide Number Placeholder 2">
            <a:extLst>
              <a:ext uri="{FF2B5EF4-FFF2-40B4-BE49-F238E27FC236}">
                <a16:creationId xmlns:a16="http://schemas.microsoft.com/office/drawing/2014/main" id="{A43043C7-4E27-9859-278B-35941C8C1A27}"/>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15</a:t>
            </a:fld>
            <a:endParaRPr lang="en-US"/>
          </a:p>
        </p:txBody>
      </p:sp>
    </p:spTree>
    <p:extLst>
      <p:ext uri="{BB962C8B-B14F-4D97-AF65-F5344CB8AC3E}">
        <p14:creationId xmlns:p14="http://schemas.microsoft.com/office/powerpoint/2010/main" val="199767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4D843C9-0A60-2B95-FDE3-B654F2BD43E3}"/>
              </a:ext>
            </a:extLst>
          </p:cNvPr>
          <p:cNvSpPr>
            <a:spLocks noGrp="1"/>
          </p:cNvSpPr>
          <p:nvPr>
            <p:ph type="title"/>
          </p:nvPr>
        </p:nvSpPr>
        <p:spPr>
          <a:xfrm>
            <a:off x="8652507" y="1358671"/>
            <a:ext cx="2843711" cy="1493327"/>
          </a:xfrm>
        </p:spPr>
        <p:txBody>
          <a:bodyPr vert="horz" lIns="91440" tIns="45720" rIns="91440" bIns="45720" rtlCol="0" anchor="ctr">
            <a:normAutofit/>
          </a:bodyPr>
          <a:lstStyle/>
          <a:p>
            <a:pPr>
              <a:lnSpc>
                <a:spcPct val="90000"/>
              </a:lnSpc>
            </a:pPr>
            <a:r>
              <a:rPr lang="en-US" sz="3100" kern="1200" cap="all" spc="30" baseline="0">
                <a:solidFill>
                  <a:schemeClr val="tx1"/>
                </a:solidFill>
                <a:latin typeface="+mj-lt"/>
                <a:ea typeface="+mj-ea"/>
                <a:cs typeface="+mj-cs"/>
              </a:rPr>
              <a:t>Myth: the fox will attack children</a:t>
            </a:r>
          </a:p>
        </p:txBody>
      </p:sp>
      <p:pic>
        <p:nvPicPr>
          <p:cNvPr id="6" name="Picture 5" descr="Fox in the snow">
            <a:extLst>
              <a:ext uri="{FF2B5EF4-FFF2-40B4-BE49-F238E27FC236}">
                <a16:creationId xmlns:a16="http://schemas.microsoft.com/office/drawing/2014/main" id="{765BA7C1-4C84-4243-4A68-ED433D41EA7F}"/>
              </a:ext>
            </a:extLst>
          </p:cNvPr>
          <p:cNvPicPr>
            <a:picLocks noChangeAspect="1"/>
          </p:cNvPicPr>
          <p:nvPr/>
        </p:nvPicPr>
        <p:blipFill rotWithShape="1">
          <a:blip r:embed="rId2"/>
          <a:srcRect l="2337" r="19248" b="-1"/>
          <a:stretch/>
        </p:blipFill>
        <p:spPr>
          <a:xfrm>
            <a:off x="-1" y="10"/>
            <a:ext cx="8056345"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1172935"/>
            <a:ext cx="26533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3105667"/>
            <a:ext cx="26533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D4181B-38DA-8E21-A7B3-68114EB24664}"/>
              </a:ext>
            </a:extLst>
          </p:cNvPr>
          <p:cNvSpPr txBox="1"/>
          <p:nvPr/>
        </p:nvSpPr>
        <p:spPr>
          <a:xfrm>
            <a:off x="8652509" y="3359338"/>
            <a:ext cx="2843711" cy="286207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000" dirty="0"/>
              <a:t>Unless sick, a fox will not attack a human or child. Even when they are captured their natural tendency is to flee rather than to fight.</a:t>
            </a:r>
          </a:p>
        </p:txBody>
      </p:sp>
      <p:sp>
        <p:nvSpPr>
          <p:cNvPr id="3" name="Slide Number Placeholder 2">
            <a:extLst>
              <a:ext uri="{FF2B5EF4-FFF2-40B4-BE49-F238E27FC236}">
                <a16:creationId xmlns:a16="http://schemas.microsoft.com/office/drawing/2014/main" id="{645DCC74-EFEE-9AB2-5360-7FFB3792EEBF}"/>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solidFill>
                  <a:srgbClr val="000000"/>
                </a:solidFill>
              </a:rPr>
              <a:pPr>
                <a:lnSpc>
                  <a:spcPct val="90000"/>
                </a:lnSpc>
                <a:spcAft>
                  <a:spcPts val="600"/>
                </a:spcAft>
              </a:pPr>
              <a:t>16</a:t>
            </a:fld>
            <a:endParaRPr lang="en-US">
              <a:solidFill>
                <a:srgbClr val="000000"/>
              </a:solidFill>
            </a:endParaRPr>
          </a:p>
        </p:txBody>
      </p:sp>
    </p:spTree>
    <p:extLst>
      <p:ext uri="{BB962C8B-B14F-4D97-AF65-F5344CB8AC3E}">
        <p14:creationId xmlns:p14="http://schemas.microsoft.com/office/powerpoint/2010/main" val="29395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D55BE-F39F-1270-C042-5BBE48E8EC3F}"/>
              </a:ext>
            </a:extLst>
          </p:cNvPr>
          <p:cNvSpPr>
            <a:spLocks noGrp="1"/>
          </p:cNvSpPr>
          <p:nvPr>
            <p:ph type="title"/>
          </p:nvPr>
        </p:nvSpPr>
        <p:spPr>
          <a:xfrm>
            <a:off x="703400" y="871758"/>
            <a:ext cx="5227171" cy="3871143"/>
          </a:xfrm>
        </p:spPr>
        <p:txBody>
          <a:bodyPr vert="horz" lIns="91440" tIns="45720" rIns="91440" bIns="45720" rtlCol="0" anchor="t">
            <a:normAutofit/>
          </a:bodyPr>
          <a:lstStyle/>
          <a:p>
            <a:r>
              <a:rPr lang="en-US" sz="4400" dirty="0"/>
              <a:t>“What should I do if there is a fox on my property?”</a:t>
            </a:r>
          </a:p>
        </p:txBody>
      </p:sp>
      <p:cxnSp>
        <p:nvCxnSpPr>
          <p:cNvPr id="23" name="Straight Connector 2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fox lying in the grass&#10;&#10;Description automatically generated">
            <a:extLst>
              <a:ext uri="{FF2B5EF4-FFF2-40B4-BE49-F238E27FC236}">
                <a16:creationId xmlns:a16="http://schemas.microsoft.com/office/drawing/2014/main" id="{2019D786-ADFB-6AE5-3185-AA715762896D}"/>
              </a:ext>
            </a:extLst>
          </p:cNvPr>
          <p:cNvPicPr>
            <a:picLocks noChangeAspect="1"/>
          </p:cNvPicPr>
          <p:nvPr/>
        </p:nvPicPr>
        <p:blipFill rotWithShape="1">
          <a:blip r:embed="rId2"/>
          <a:srcRect l="26616" r="17509"/>
          <a:stretch/>
        </p:blipFill>
        <p:spPr>
          <a:xfrm>
            <a:off x="6515100" y="10"/>
            <a:ext cx="5676900" cy="6857990"/>
          </a:xfrm>
          <a:prstGeom prst="rect">
            <a:avLst/>
          </a:prstGeom>
        </p:spPr>
      </p:pic>
      <p:sp>
        <p:nvSpPr>
          <p:cNvPr id="3" name="Slide Number Placeholder 2">
            <a:extLst>
              <a:ext uri="{FF2B5EF4-FFF2-40B4-BE49-F238E27FC236}">
                <a16:creationId xmlns:a16="http://schemas.microsoft.com/office/drawing/2014/main" id="{38AFD6FD-A365-B90E-C223-04DBB7CF7898}"/>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solidFill>
                  <a:srgbClr val="FFFFFF"/>
                </a:solidFill>
              </a:rPr>
              <a:pPr>
                <a:lnSpc>
                  <a:spcPct val="90000"/>
                </a:lnSpc>
                <a:spcAft>
                  <a:spcPts val="600"/>
                </a:spcAft>
              </a:pPr>
              <a:t>17</a:t>
            </a:fld>
            <a:endParaRPr lang="en-US">
              <a:solidFill>
                <a:srgbClr val="FFFFFF"/>
              </a:solidFill>
            </a:endParaRPr>
          </a:p>
        </p:txBody>
      </p:sp>
    </p:spTree>
    <p:extLst>
      <p:ext uri="{BB962C8B-B14F-4D97-AF65-F5344CB8AC3E}">
        <p14:creationId xmlns:p14="http://schemas.microsoft.com/office/powerpoint/2010/main" val="83362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E46DCE-BFE6-807F-676C-4DF15645DA90}"/>
              </a:ext>
            </a:extLst>
          </p:cNvPr>
          <p:cNvSpPr>
            <a:spLocks noGrp="1"/>
          </p:cNvSpPr>
          <p:nvPr>
            <p:ph type="sldNum" sz="quarter" idx="12"/>
          </p:nvPr>
        </p:nvSpPr>
        <p:spPr/>
        <p:txBody>
          <a:bodyPr/>
          <a:lstStyle/>
          <a:p>
            <a:fld id="{C3DB2ADC-AF19-4574-8C10-79B5B04FCA27}" type="slidenum">
              <a:rPr lang="en-US" smtClean="0"/>
              <a:pPr/>
              <a:t>18</a:t>
            </a:fld>
            <a:endParaRPr lang="en-US" dirty="0"/>
          </a:p>
        </p:txBody>
      </p:sp>
      <p:sp>
        <p:nvSpPr>
          <p:cNvPr id="4" name="TextBox 3">
            <a:extLst>
              <a:ext uri="{FF2B5EF4-FFF2-40B4-BE49-F238E27FC236}">
                <a16:creationId xmlns:a16="http://schemas.microsoft.com/office/drawing/2014/main" id="{C1001E41-C0B6-93DA-8366-6EF6CA685B2C}"/>
              </a:ext>
            </a:extLst>
          </p:cNvPr>
          <p:cNvSpPr txBox="1"/>
          <p:nvPr/>
        </p:nvSpPr>
        <p:spPr>
          <a:xfrm>
            <a:off x="662152" y="1536174"/>
            <a:ext cx="6526923" cy="3785652"/>
          </a:xfrm>
          <a:prstGeom prst="rect">
            <a:avLst/>
          </a:prstGeom>
          <a:noFill/>
        </p:spPr>
        <p:txBody>
          <a:bodyPr wrap="square" rtlCol="0">
            <a:spAutoFit/>
          </a:bodyPr>
          <a:lstStyle/>
          <a:p>
            <a:r>
              <a:rPr lang="en-US" sz="2000" dirty="0"/>
              <a:t>Fox will often pick dens near human dwellings when they are about to have their kits. Their reasoning seems to be that most wildlife do not want to be near humans therefore it is safer to start their family closer than other wildlife would feel comfortable. They will not stay long and once the kits are more able-bodied they will move back into the forest. In the meantime, the fox will take care of any rodents that may be in the area. While you can haze them the same as the other animals that we have talked about in prior slides it is usually best to just let them stay for a bit and once they leave have a professional fix the den and make it so that the fox can not return to it the next year.</a:t>
            </a:r>
          </a:p>
        </p:txBody>
      </p:sp>
      <p:pic>
        <p:nvPicPr>
          <p:cNvPr id="6" name="Picture 5" descr="Two foxes in the grass&#10;&#10;Description automatically generated">
            <a:extLst>
              <a:ext uri="{FF2B5EF4-FFF2-40B4-BE49-F238E27FC236}">
                <a16:creationId xmlns:a16="http://schemas.microsoft.com/office/drawing/2014/main" id="{08CA1A33-7E67-EC77-4340-655E80B0C864}"/>
              </a:ext>
            </a:extLst>
          </p:cNvPr>
          <p:cNvPicPr>
            <a:picLocks noChangeAspect="1"/>
          </p:cNvPicPr>
          <p:nvPr/>
        </p:nvPicPr>
        <p:blipFill>
          <a:blip r:embed="rId2"/>
          <a:stretch>
            <a:fillRect/>
          </a:stretch>
        </p:blipFill>
        <p:spPr>
          <a:xfrm>
            <a:off x="7189075" y="1825041"/>
            <a:ext cx="4629808" cy="3207918"/>
          </a:xfrm>
          <a:prstGeom prst="rect">
            <a:avLst/>
          </a:prstGeom>
        </p:spPr>
      </p:pic>
    </p:spTree>
    <p:extLst>
      <p:ext uri="{BB962C8B-B14F-4D97-AF65-F5344CB8AC3E}">
        <p14:creationId xmlns:p14="http://schemas.microsoft.com/office/powerpoint/2010/main" val="328608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20605-F254-77D7-FE01-DE5080D750AC}"/>
              </a:ext>
            </a:extLst>
          </p:cNvPr>
          <p:cNvSpPr>
            <a:spLocks noGrp="1"/>
          </p:cNvSpPr>
          <p:nvPr>
            <p:ph type="title"/>
          </p:nvPr>
        </p:nvSpPr>
        <p:spPr>
          <a:xfrm>
            <a:off x="703400" y="871758"/>
            <a:ext cx="5867401" cy="3871143"/>
          </a:xfrm>
        </p:spPr>
        <p:txBody>
          <a:bodyPr vert="horz" lIns="91440" tIns="45720" rIns="91440" bIns="45720" rtlCol="0" anchor="t">
            <a:normAutofit/>
          </a:bodyPr>
          <a:lstStyle/>
          <a:p>
            <a:r>
              <a:rPr lang="en-US" sz="5400" dirty="0"/>
              <a:t>Raccoon</a:t>
            </a:r>
          </a:p>
        </p:txBody>
      </p:sp>
      <p:cxnSp>
        <p:nvCxnSpPr>
          <p:cNvPr id="23" name="Straight Connector 2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raccoon climbing a tree&#10;&#10;Description automatically generated">
            <a:extLst>
              <a:ext uri="{FF2B5EF4-FFF2-40B4-BE49-F238E27FC236}">
                <a16:creationId xmlns:a16="http://schemas.microsoft.com/office/drawing/2014/main" id="{C5E50130-973C-1E94-0B7A-7BC8693AD9C3}"/>
              </a:ext>
            </a:extLst>
          </p:cNvPr>
          <p:cNvPicPr>
            <a:picLocks noChangeAspect="1"/>
          </p:cNvPicPr>
          <p:nvPr/>
        </p:nvPicPr>
        <p:blipFill rotWithShape="1">
          <a:blip r:embed="rId2"/>
          <a:srcRect t="658" r="1" b="14801"/>
          <a:stretch/>
        </p:blipFill>
        <p:spPr>
          <a:xfrm>
            <a:off x="7315200" y="723900"/>
            <a:ext cx="4076700" cy="5410200"/>
          </a:xfrm>
          <a:prstGeom prst="rect">
            <a:avLst/>
          </a:prstGeom>
        </p:spPr>
      </p:pic>
      <p:sp>
        <p:nvSpPr>
          <p:cNvPr id="3" name="Slide Number Placeholder 2">
            <a:extLst>
              <a:ext uri="{FF2B5EF4-FFF2-40B4-BE49-F238E27FC236}">
                <a16:creationId xmlns:a16="http://schemas.microsoft.com/office/drawing/2014/main" id="{0B7ADDA8-69D9-1399-D2F9-59455F9DCF06}"/>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19</a:t>
            </a:fld>
            <a:endParaRPr lang="en-US"/>
          </a:p>
        </p:txBody>
      </p:sp>
      <p:sp>
        <p:nvSpPr>
          <p:cNvPr id="6" name="TextBox 5">
            <a:extLst>
              <a:ext uri="{FF2B5EF4-FFF2-40B4-BE49-F238E27FC236}">
                <a16:creationId xmlns:a16="http://schemas.microsoft.com/office/drawing/2014/main" id="{AB94FCC6-C47D-967F-D441-12B40BA6ED37}"/>
              </a:ext>
            </a:extLst>
          </p:cNvPr>
          <p:cNvSpPr txBox="1"/>
          <p:nvPr/>
        </p:nvSpPr>
        <p:spPr>
          <a:xfrm>
            <a:off x="1779814" y="1991967"/>
            <a:ext cx="3831772" cy="3108543"/>
          </a:xfrm>
          <a:prstGeom prst="rect">
            <a:avLst/>
          </a:prstGeom>
          <a:noFill/>
        </p:spPr>
        <p:txBody>
          <a:bodyPr wrap="square" rtlCol="0">
            <a:spAutoFit/>
          </a:bodyPr>
          <a:lstStyle/>
          <a:p>
            <a:r>
              <a:rPr lang="en-US" sz="2800" dirty="0"/>
              <a:t>Though crepuscular (active at dawn and dusk) they will adjust their feeding schedules, especially in the spring when rearing their young. </a:t>
            </a:r>
          </a:p>
        </p:txBody>
      </p:sp>
    </p:spTree>
    <p:extLst>
      <p:ext uri="{BB962C8B-B14F-4D97-AF65-F5344CB8AC3E}">
        <p14:creationId xmlns:p14="http://schemas.microsoft.com/office/powerpoint/2010/main" val="36338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BEF5F-00BC-5BA7-C0E2-94A5C1FC0D29}"/>
              </a:ext>
            </a:extLst>
          </p:cNvPr>
          <p:cNvSpPr>
            <a:spLocks noGrp="1"/>
          </p:cNvSpPr>
          <p:nvPr>
            <p:ph type="title"/>
          </p:nvPr>
        </p:nvSpPr>
        <p:spPr>
          <a:xfrm>
            <a:off x="705934" y="723900"/>
            <a:ext cx="3466673" cy="1861645"/>
          </a:xfrm>
        </p:spPr>
        <p:txBody>
          <a:bodyPr/>
          <a:lstStyle/>
          <a:p>
            <a:r>
              <a:rPr lang="en-US" dirty="0"/>
              <a:t>What does animal control do?</a:t>
            </a:r>
          </a:p>
        </p:txBody>
      </p:sp>
      <p:sp>
        <p:nvSpPr>
          <p:cNvPr id="4" name="Content Placeholder 3">
            <a:extLst>
              <a:ext uri="{FF2B5EF4-FFF2-40B4-BE49-F238E27FC236}">
                <a16:creationId xmlns:a16="http://schemas.microsoft.com/office/drawing/2014/main" id="{2B7243AA-A570-5533-577C-6CF74FAD07DC}"/>
              </a:ext>
            </a:extLst>
          </p:cNvPr>
          <p:cNvSpPr>
            <a:spLocks noGrp="1"/>
          </p:cNvSpPr>
          <p:nvPr>
            <p:ph sz="quarter" idx="10"/>
          </p:nvPr>
        </p:nvSpPr>
        <p:spPr>
          <a:xfrm>
            <a:off x="5498149" y="1545372"/>
            <a:ext cx="5903332" cy="3987230"/>
          </a:xfrm>
        </p:spPr>
        <p:txBody>
          <a:bodyPr>
            <a:normAutofit lnSpcReduction="10000"/>
          </a:bodyPr>
          <a:lstStyle/>
          <a:p>
            <a:r>
              <a:rPr lang="en-US" dirty="0"/>
              <a:t>Animal Control Officers not only protect the well-being and health of animals in the communities, but we also safeguard the citizens of Weston. We are sworn-in officers and are able to write infractions, misdemeanor summons, and search and seizure warrants if needed. We complete yearly continuing education and re-certification while staying up to date on new findings in our field. </a:t>
            </a:r>
          </a:p>
          <a:p>
            <a:r>
              <a:rPr lang="en-US" dirty="0"/>
              <a:t>We’re here to serve the citizens and protect the animals domestic as well as wildlife.  If you have any questions feel free to reach out to dispatch at (203) 222-2600. They will patch you through to us.</a:t>
            </a:r>
          </a:p>
          <a:p>
            <a:endParaRPr lang="en-US" dirty="0"/>
          </a:p>
        </p:txBody>
      </p:sp>
      <p:sp>
        <p:nvSpPr>
          <p:cNvPr id="2" name="Slide Number Placeholder 1">
            <a:extLst>
              <a:ext uri="{FF2B5EF4-FFF2-40B4-BE49-F238E27FC236}">
                <a16:creationId xmlns:a16="http://schemas.microsoft.com/office/drawing/2014/main" id="{DA128192-0728-892D-258C-A8F14C65D606}"/>
              </a:ext>
            </a:extLst>
          </p:cNvPr>
          <p:cNvSpPr>
            <a:spLocks noGrp="1"/>
          </p:cNvSpPr>
          <p:nvPr>
            <p:ph type="sldNum" sz="quarter" idx="4"/>
          </p:nvPr>
        </p:nvSpPr>
        <p:spPr/>
        <p:txBody>
          <a:bodyPr/>
          <a:lstStyle/>
          <a:p>
            <a:fld id="{C3DB2ADC-AF19-4574-8C10-79B5B04FCA27}" type="slidenum">
              <a:rPr lang="en-US" smtClean="0"/>
              <a:pPr/>
              <a:t>2</a:t>
            </a:fld>
            <a:endParaRPr lang="en-US" dirty="0"/>
          </a:p>
        </p:txBody>
      </p:sp>
      <p:pic>
        <p:nvPicPr>
          <p:cNvPr id="6" name="Picture 5" descr="A dog and cat lying together&#10;&#10;Description automatically generated">
            <a:extLst>
              <a:ext uri="{FF2B5EF4-FFF2-40B4-BE49-F238E27FC236}">
                <a16:creationId xmlns:a16="http://schemas.microsoft.com/office/drawing/2014/main" id="{599DD99A-EF00-43DC-A492-F3A7A3BC9C57}"/>
              </a:ext>
            </a:extLst>
          </p:cNvPr>
          <p:cNvPicPr>
            <a:picLocks noChangeAspect="1"/>
          </p:cNvPicPr>
          <p:nvPr/>
        </p:nvPicPr>
        <p:blipFill>
          <a:blip r:embed="rId3"/>
          <a:stretch>
            <a:fillRect/>
          </a:stretch>
        </p:blipFill>
        <p:spPr>
          <a:xfrm>
            <a:off x="591170" y="2560802"/>
            <a:ext cx="4286250" cy="2971800"/>
          </a:xfrm>
          <a:prstGeom prst="rect">
            <a:avLst/>
          </a:prstGeom>
        </p:spPr>
      </p:pic>
    </p:spTree>
    <p:extLst>
      <p:ext uri="{BB962C8B-B14F-4D97-AF65-F5344CB8AC3E}">
        <p14:creationId xmlns:p14="http://schemas.microsoft.com/office/powerpoint/2010/main" val="91881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55510-44A9-3AB7-01DA-2F9F2596B6FE}"/>
              </a:ext>
            </a:extLst>
          </p:cNvPr>
          <p:cNvSpPr>
            <a:spLocks noGrp="1"/>
          </p:cNvSpPr>
          <p:nvPr>
            <p:ph type="title"/>
          </p:nvPr>
        </p:nvSpPr>
        <p:spPr>
          <a:xfrm>
            <a:off x="704088" y="914400"/>
            <a:ext cx="10780776" cy="1180210"/>
          </a:xfrm>
        </p:spPr>
        <p:txBody>
          <a:bodyPr vert="horz" lIns="91440" tIns="45720" rIns="91440" bIns="45720" rtlCol="0" anchor="t">
            <a:normAutofit/>
          </a:bodyPr>
          <a:lstStyle/>
          <a:p>
            <a:pPr>
              <a:lnSpc>
                <a:spcPct val="90000"/>
              </a:lnSpc>
            </a:pPr>
            <a:r>
              <a:rPr lang="en-US" sz="3700" kern="1200" cap="all" spc="30" baseline="0" dirty="0">
                <a:solidFill>
                  <a:schemeClr val="tx1"/>
                </a:solidFill>
                <a:latin typeface="+mj-lt"/>
                <a:ea typeface="+mj-ea"/>
                <a:cs typeface="+mj-cs"/>
              </a:rPr>
              <a:t>Myth: If you see a raccoon out during the day, it has rabies</a:t>
            </a:r>
          </a:p>
        </p:txBody>
      </p:sp>
      <p:cxnSp>
        <p:nvCxnSpPr>
          <p:cNvPr id="17" name="Straight Connector 16">
            <a:extLst>
              <a:ext uri="{FF2B5EF4-FFF2-40B4-BE49-F238E27FC236}">
                <a16:creationId xmlns:a16="http://schemas.microsoft.com/office/drawing/2014/main" id="{DD2C5D32-F3AB-467B-1AB6-2A9F325DA5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raccoon standing on a log&#10;&#10;Description automatically generated">
            <a:extLst>
              <a:ext uri="{FF2B5EF4-FFF2-40B4-BE49-F238E27FC236}">
                <a16:creationId xmlns:a16="http://schemas.microsoft.com/office/drawing/2014/main" id="{DDA911A1-C1F7-33E2-A0F6-55FDEBAD1C16}"/>
              </a:ext>
            </a:extLst>
          </p:cNvPr>
          <p:cNvPicPr>
            <a:picLocks noChangeAspect="1"/>
          </p:cNvPicPr>
          <p:nvPr/>
        </p:nvPicPr>
        <p:blipFill rotWithShape="1">
          <a:blip r:embed="rId2"/>
          <a:srcRect l="17642" r="21117"/>
          <a:stretch/>
        </p:blipFill>
        <p:spPr>
          <a:xfrm>
            <a:off x="800099" y="2281084"/>
            <a:ext cx="3319319" cy="3881970"/>
          </a:xfrm>
          <a:prstGeom prst="rect">
            <a:avLst/>
          </a:prstGeom>
        </p:spPr>
      </p:pic>
      <p:sp>
        <p:nvSpPr>
          <p:cNvPr id="4" name="TextBox 3">
            <a:extLst>
              <a:ext uri="{FF2B5EF4-FFF2-40B4-BE49-F238E27FC236}">
                <a16:creationId xmlns:a16="http://schemas.microsoft.com/office/drawing/2014/main" id="{30E237E6-870D-5CA4-C23F-67957FBFD8FB}"/>
              </a:ext>
            </a:extLst>
          </p:cNvPr>
          <p:cNvSpPr txBox="1"/>
          <p:nvPr/>
        </p:nvSpPr>
        <p:spPr>
          <a:xfrm>
            <a:off x="4479636" y="2249424"/>
            <a:ext cx="7014752" cy="391363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3600" dirty="0"/>
              <a:t>There are many possible reasons that you may see one during the day, and spotting one during the day is not a sign of rabies. Some of the reasons include foraging for food or to even bask in the sun.</a:t>
            </a:r>
          </a:p>
        </p:txBody>
      </p:sp>
      <p:sp>
        <p:nvSpPr>
          <p:cNvPr id="3" name="Slide Number Placeholder 2">
            <a:extLst>
              <a:ext uri="{FF2B5EF4-FFF2-40B4-BE49-F238E27FC236}">
                <a16:creationId xmlns:a16="http://schemas.microsoft.com/office/drawing/2014/main" id="{C02D013E-E828-5C25-6A44-FC1F8E901B44}"/>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188783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88878-26EF-D283-EED5-733167FFBD6A}"/>
              </a:ext>
            </a:extLst>
          </p:cNvPr>
          <p:cNvSpPr>
            <a:spLocks noGrp="1"/>
          </p:cNvSpPr>
          <p:nvPr>
            <p:ph type="title"/>
          </p:nvPr>
        </p:nvSpPr>
        <p:spPr>
          <a:xfrm>
            <a:off x="703400" y="899025"/>
            <a:ext cx="3395134" cy="3792926"/>
          </a:xfrm>
        </p:spPr>
        <p:txBody>
          <a:bodyPr vert="horz" lIns="91440" tIns="45720" rIns="91440" bIns="45720" rtlCol="0" anchor="t">
            <a:normAutofit/>
          </a:bodyPr>
          <a:lstStyle/>
          <a:p>
            <a:r>
              <a:rPr lang="en-US" sz="3600"/>
              <a:t>What should I do if I see a raccoon on my property</a:t>
            </a: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329184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F2B36B-4D1C-9E0A-B17B-23D805AECA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3291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wo raccoons in a hollowed out tree&#10;&#10;Description automatically generated">
            <a:extLst>
              <a:ext uri="{FF2B5EF4-FFF2-40B4-BE49-F238E27FC236}">
                <a16:creationId xmlns:a16="http://schemas.microsoft.com/office/drawing/2014/main" id="{9F482D8D-9C7E-1E11-CC0E-FD6E47FB4EA0}"/>
              </a:ext>
            </a:extLst>
          </p:cNvPr>
          <p:cNvPicPr>
            <a:picLocks noChangeAspect="1"/>
          </p:cNvPicPr>
          <p:nvPr/>
        </p:nvPicPr>
        <p:blipFill rotWithShape="1">
          <a:blip r:embed="rId2"/>
          <a:srcRect l="5909" r="8361"/>
          <a:stretch/>
        </p:blipFill>
        <p:spPr>
          <a:xfrm>
            <a:off x="4513772" y="723901"/>
            <a:ext cx="6948602" cy="5410200"/>
          </a:xfrm>
          <a:prstGeom prst="rect">
            <a:avLst/>
          </a:prstGeom>
        </p:spPr>
      </p:pic>
      <p:sp>
        <p:nvSpPr>
          <p:cNvPr id="3" name="Slide Number Placeholder 2">
            <a:extLst>
              <a:ext uri="{FF2B5EF4-FFF2-40B4-BE49-F238E27FC236}">
                <a16:creationId xmlns:a16="http://schemas.microsoft.com/office/drawing/2014/main" id="{EDE6F57A-8012-EA50-3F5A-84DC2A602B96}"/>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21</a:t>
            </a:fld>
            <a:endParaRPr lang="en-US"/>
          </a:p>
        </p:txBody>
      </p:sp>
    </p:spTree>
    <p:extLst>
      <p:ext uri="{BB962C8B-B14F-4D97-AF65-F5344CB8AC3E}">
        <p14:creationId xmlns:p14="http://schemas.microsoft.com/office/powerpoint/2010/main" val="22498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0BDB0-EBE3-5F05-53D4-B5E9883B4A16}"/>
              </a:ext>
            </a:extLst>
          </p:cNvPr>
          <p:cNvSpPr>
            <a:spLocks noGrp="1"/>
          </p:cNvSpPr>
          <p:nvPr>
            <p:ph type="title"/>
          </p:nvPr>
        </p:nvSpPr>
        <p:spPr>
          <a:xfrm>
            <a:off x="6284749" y="909638"/>
            <a:ext cx="5201121" cy="1318062"/>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It’s all about prevention</a:t>
            </a:r>
          </a:p>
        </p:txBody>
      </p:sp>
      <p:pic>
        <p:nvPicPr>
          <p:cNvPr id="7" name="Picture 6" descr="A close up of a raccoon&#10;&#10;Description automatically generated">
            <a:extLst>
              <a:ext uri="{FF2B5EF4-FFF2-40B4-BE49-F238E27FC236}">
                <a16:creationId xmlns:a16="http://schemas.microsoft.com/office/drawing/2014/main" id="{18D49CB7-35ED-5890-D49B-3EFD094DEBAC}"/>
              </a:ext>
            </a:extLst>
          </p:cNvPr>
          <p:cNvPicPr>
            <a:picLocks noChangeAspect="1"/>
          </p:cNvPicPr>
          <p:nvPr/>
        </p:nvPicPr>
        <p:blipFill rotWithShape="1">
          <a:blip r:embed="rId2"/>
          <a:srcRect l="18324" r="19485"/>
          <a:stretch/>
        </p:blipFill>
        <p:spPr>
          <a:xfrm>
            <a:off x="20" y="10"/>
            <a:ext cx="5686740" cy="6857990"/>
          </a:xfrm>
          <a:prstGeom prst="rect">
            <a:avLst/>
          </a:prstGeom>
        </p:spPr>
      </p:pic>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52B7CE-ED35-109B-73BB-DC167A0A699E}"/>
              </a:ext>
            </a:extLst>
          </p:cNvPr>
          <p:cNvSpPr txBox="1"/>
          <p:nvPr/>
        </p:nvSpPr>
        <p:spPr>
          <a:xfrm>
            <a:off x="6290838" y="2236843"/>
            <a:ext cx="5201121" cy="3931920"/>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dirty="0"/>
              <a:t>* Do NOT feed or touch raccoons</a:t>
            </a:r>
          </a:p>
          <a:p>
            <a:pPr indent="-228600">
              <a:spcAft>
                <a:spcPts val="600"/>
              </a:spcAft>
              <a:buFont typeface="Arial" panose="020B0604020202020204" pitchFamily="34" charset="0"/>
              <a:buChar char="•"/>
            </a:pPr>
            <a:r>
              <a:rPr lang="en-US" dirty="0"/>
              <a:t>* Secure garbage cans- Keep garbage in tightly closed containers and stored in a garage or shed.</a:t>
            </a:r>
          </a:p>
          <a:p>
            <a:pPr indent="-228600">
              <a:spcAft>
                <a:spcPts val="600"/>
              </a:spcAft>
              <a:buFont typeface="Arial" panose="020B0604020202020204" pitchFamily="34" charset="0"/>
              <a:buChar char="•"/>
            </a:pPr>
            <a:r>
              <a:rPr lang="en-US" dirty="0"/>
              <a:t>* Feed pets indoors- pet food left out inadvertently feeds a variety of wildlife species</a:t>
            </a:r>
          </a:p>
          <a:p>
            <a:pPr indent="-228600">
              <a:spcAft>
                <a:spcPts val="600"/>
              </a:spcAft>
              <a:buFont typeface="Arial" panose="020B0604020202020204" pitchFamily="34" charset="0"/>
              <a:buChar char="•"/>
            </a:pPr>
            <a:r>
              <a:rPr lang="en-US" dirty="0"/>
              <a:t>* Eliminate any potential denning areas- A nuisance wildlife company can help if you are unsure of how to do this</a:t>
            </a:r>
          </a:p>
          <a:p>
            <a:pPr indent="-228600">
              <a:spcAft>
                <a:spcPts val="600"/>
              </a:spcAft>
              <a:buFont typeface="Arial" panose="020B0604020202020204" pitchFamily="34" charset="0"/>
              <a:buChar char="•"/>
            </a:pPr>
            <a:r>
              <a:rPr lang="en-US" dirty="0"/>
              <a:t>* Sometimes female raccoons can be encouraged to move her young by using repellants, such as ammonia or moth balls, combined with a light and noise from a portable radio placed near the den.</a:t>
            </a:r>
          </a:p>
          <a:p>
            <a:pPr indent="-228600">
              <a:spcAft>
                <a:spcPts val="600"/>
              </a:spcAft>
              <a:buFont typeface="Arial" panose="020B0604020202020204" pitchFamily="34" charset="0"/>
              <a:buChar char="•"/>
            </a:pPr>
            <a:endParaRPr lang="en-US" dirty="0"/>
          </a:p>
          <a:p>
            <a:pPr indent="-228600">
              <a:spcAft>
                <a:spcPts val="600"/>
              </a:spcAft>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4E3D0EA5-1BA0-072D-2F25-9B5289757D60}"/>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22</a:t>
            </a:fld>
            <a:endParaRPr lang="en-US"/>
          </a:p>
        </p:txBody>
      </p:sp>
    </p:spTree>
    <p:extLst>
      <p:ext uri="{BB962C8B-B14F-4D97-AF65-F5344CB8AC3E}">
        <p14:creationId xmlns:p14="http://schemas.microsoft.com/office/powerpoint/2010/main" val="1641771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6F5E1-5030-2F45-F961-38E270556DF6}"/>
              </a:ext>
            </a:extLst>
          </p:cNvPr>
          <p:cNvSpPr>
            <a:spLocks noGrp="1"/>
          </p:cNvSpPr>
          <p:nvPr>
            <p:ph type="ctrTitle"/>
          </p:nvPr>
        </p:nvSpPr>
        <p:spPr>
          <a:xfrm>
            <a:off x="6190779" y="1062038"/>
            <a:ext cx="5201121" cy="1318062"/>
          </a:xfrm>
        </p:spPr>
        <p:txBody>
          <a:bodyPr vert="horz" lIns="91440" tIns="45720" rIns="91440" bIns="45720" rtlCol="0" anchor="t">
            <a:normAutofit/>
          </a:bodyPr>
          <a:lstStyle/>
          <a:p>
            <a:r>
              <a:rPr lang="en-US" sz="4000" kern="1200" cap="all" spc="30" baseline="0" dirty="0">
                <a:solidFill>
                  <a:schemeClr val="tx1"/>
                </a:solidFill>
                <a:latin typeface="+mj-lt"/>
                <a:ea typeface="+mj-ea"/>
                <a:cs typeface="+mj-cs"/>
              </a:rPr>
              <a:t>bobcat</a:t>
            </a:r>
          </a:p>
        </p:txBody>
      </p:sp>
      <p:pic>
        <p:nvPicPr>
          <p:cNvPr id="5" name="Picture 4" descr="A bobcat walking in a grassy field&#10;&#10;Description automatically generated">
            <a:extLst>
              <a:ext uri="{FF2B5EF4-FFF2-40B4-BE49-F238E27FC236}">
                <a16:creationId xmlns:a16="http://schemas.microsoft.com/office/drawing/2014/main" id="{6D8E7687-4E5B-26F1-2BB7-97E7F809A72E}"/>
              </a:ext>
            </a:extLst>
          </p:cNvPr>
          <p:cNvPicPr>
            <a:picLocks noChangeAspect="1"/>
          </p:cNvPicPr>
          <p:nvPr/>
        </p:nvPicPr>
        <p:blipFill rotWithShape="1">
          <a:blip r:embed="rId2"/>
          <a:srcRect l="19302" r="18160"/>
          <a:stretch/>
        </p:blipFill>
        <p:spPr>
          <a:xfrm>
            <a:off x="20" y="10"/>
            <a:ext cx="5686740" cy="6857990"/>
          </a:xfrm>
          <a:prstGeom prst="rect">
            <a:avLst/>
          </a:prstGeom>
        </p:spPr>
      </p:pic>
      <p:cxnSp>
        <p:nvCxnSpPr>
          <p:cNvPr id="28" name="Straight Connector 2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E3636B4-0F9A-4DC9-01A5-E9418E2C0D1B}"/>
              </a:ext>
            </a:extLst>
          </p:cNvPr>
          <p:cNvSpPr txBox="1"/>
          <p:nvPr/>
        </p:nvSpPr>
        <p:spPr>
          <a:xfrm>
            <a:off x="6290838" y="2236843"/>
            <a:ext cx="5201121" cy="3190718"/>
          </a:xfrm>
          <a:prstGeom prst="rect">
            <a:avLst/>
          </a:prstGeom>
        </p:spPr>
        <p:txBody>
          <a:bodyPr vert="horz" lIns="91440" tIns="45720" rIns="91440" bIns="45720" rtlCol="0">
            <a:normAutofit/>
          </a:bodyPr>
          <a:lstStyle/>
          <a:p>
            <a:pPr>
              <a:lnSpc>
                <a:spcPct val="110000"/>
              </a:lnSpc>
              <a:spcAft>
                <a:spcPts val="600"/>
              </a:spcAft>
            </a:pPr>
            <a:r>
              <a:rPr lang="en-US" sz="3600" dirty="0"/>
              <a:t>Bobcats will have multiple den sites, usually with a main den and other auxiliary dens around their range.</a:t>
            </a:r>
          </a:p>
        </p:txBody>
      </p:sp>
    </p:spTree>
    <p:extLst>
      <p:ext uri="{BB962C8B-B14F-4D97-AF65-F5344CB8AC3E}">
        <p14:creationId xmlns:p14="http://schemas.microsoft.com/office/powerpoint/2010/main" val="271806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B03DE-5C5C-D27B-C00C-745654703928}"/>
              </a:ext>
            </a:extLst>
          </p:cNvPr>
          <p:cNvSpPr>
            <a:spLocks noGrp="1"/>
          </p:cNvSpPr>
          <p:nvPr>
            <p:ph type="ctrTitle"/>
          </p:nvPr>
        </p:nvSpPr>
        <p:spPr>
          <a:xfrm>
            <a:off x="703400" y="871758"/>
            <a:ext cx="5227171" cy="3871143"/>
          </a:xfrm>
        </p:spPr>
        <p:txBody>
          <a:bodyPr>
            <a:normAutofit/>
          </a:bodyPr>
          <a:lstStyle/>
          <a:p>
            <a:r>
              <a:rPr lang="en-US" dirty="0"/>
              <a:t>Myth: bobcats want to eat your pets</a:t>
            </a:r>
          </a:p>
        </p:txBody>
      </p:sp>
      <p:sp>
        <p:nvSpPr>
          <p:cNvPr id="3" name="Subtitle 2">
            <a:extLst>
              <a:ext uri="{FF2B5EF4-FFF2-40B4-BE49-F238E27FC236}">
                <a16:creationId xmlns:a16="http://schemas.microsoft.com/office/drawing/2014/main" id="{6A4A5786-4C18-9EED-3AF5-68DE9ECCE793}"/>
              </a:ext>
            </a:extLst>
          </p:cNvPr>
          <p:cNvSpPr>
            <a:spLocks noGrp="1"/>
          </p:cNvSpPr>
          <p:nvPr>
            <p:ph type="subTitle" idx="1"/>
          </p:nvPr>
        </p:nvSpPr>
        <p:spPr>
          <a:xfrm>
            <a:off x="721688" y="4785543"/>
            <a:ext cx="4857857" cy="1005657"/>
          </a:xfrm>
        </p:spPr>
        <p:txBody>
          <a:bodyPr>
            <a:noAutofit/>
          </a:bodyPr>
          <a:lstStyle/>
          <a:p>
            <a:pPr>
              <a:lnSpc>
                <a:spcPct val="100000"/>
              </a:lnSpc>
            </a:pPr>
            <a:r>
              <a:rPr lang="en-US" sz="2400" dirty="0"/>
              <a:t>Fact: Bobcats just like other wildlife just want to eat. For large dogs there isn’t much worry but as always keep your eye on smaller dogs when outside and keep your cats indoors. </a:t>
            </a:r>
          </a:p>
        </p:txBody>
      </p:sp>
      <p:cxnSp>
        <p:nvCxnSpPr>
          <p:cNvPr id="12" name="Straight Connector 1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a bobcat&#10;&#10;Description automatically generated">
            <a:extLst>
              <a:ext uri="{FF2B5EF4-FFF2-40B4-BE49-F238E27FC236}">
                <a16:creationId xmlns:a16="http://schemas.microsoft.com/office/drawing/2014/main" id="{51BA6410-05FC-2261-CC90-27369463CA3D}"/>
              </a:ext>
            </a:extLst>
          </p:cNvPr>
          <p:cNvPicPr>
            <a:picLocks noChangeAspect="1"/>
          </p:cNvPicPr>
          <p:nvPr/>
        </p:nvPicPr>
        <p:blipFill rotWithShape="1">
          <a:blip r:embed="rId2"/>
          <a:srcRect l="17664" r="15219"/>
          <a:stretch/>
        </p:blipFill>
        <p:spPr>
          <a:xfrm>
            <a:off x="6515100" y="10"/>
            <a:ext cx="5676900" cy="6857990"/>
          </a:xfrm>
          <a:prstGeom prst="rect">
            <a:avLst/>
          </a:prstGeom>
        </p:spPr>
      </p:pic>
    </p:spTree>
    <p:extLst>
      <p:ext uri="{BB962C8B-B14F-4D97-AF65-F5344CB8AC3E}">
        <p14:creationId xmlns:p14="http://schemas.microsoft.com/office/powerpoint/2010/main" val="1458181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1D7C1-78BC-96FE-4341-0B54101F26D9}"/>
              </a:ext>
            </a:extLst>
          </p:cNvPr>
          <p:cNvSpPr>
            <a:spLocks noGrp="1"/>
          </p:cNvSpPr>
          <p:nvPr>
            <p:ph type="title"/>
          </p:nvPr>
        </p:nvSpPr>
        <p:spPr>
          <a:xfrm>
            <a:off x="704088" y="914400"/>
            <a:ext cx="5195889" cy="1316736"/>
          </a:xfrm>
        </p:spPr>
        <p:txBody>
          <a:bodyPr vert="horz" lIns="91440" tIns="45720" rIns="91440" bIns="45720" rtlCol="0" anchor="t">
            <a:normAutofit/>
          </a:bodyPr>
          <a:lstStyle/>
          <a:p>
            <a:pPr>
              <a:lnSpc>
                <a:spcPct val="90000"/>
              </a:lnSpc>
            </a:pPr>
            <a:r>
              <a:rPr lang="en-US" sz="3100" kern="1200" cap="all" spc="30" baseline="0">
                <a:solidFill>
                  <a:schemeClr val="tx1"/>
                </a:solidFill>
                <a:latin typeface="+mj-lt"/>
                <a:ea typeface="+mj-ea"/>
                <a:cs typeface="+mj-cs"/>
              </a:rPr>
              <a:t>What should I do if I have a bobcat on my property?</a:t>
            </a:r>
          </a:p>
        </p:txBody>
      </p:sp>
      <p:cxnSp>
        <p:nvCxnSpPr>
          <p:cNvPr id="14" name="Straight Connector 13">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7C5D323-4155-6A8F-3579-89E595EDC20A}"/>
              </a:ext>
            </a:extLst>
          </p:cNvPr>
          <p:cNvSpPr txBox="1"/>
          <p:nvPr/>
        </p:nvSpPr>
        <p:spPr>
          <a:xfrm>
            <a:off x="704088" y="2231136"/>
            <a:ext cx="5195889" cy="3931920"/>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000" dirty="0"/>
              <a:t>Hazing the cat when you see it is the best course of action for these wild felines. Yelling or clapping loudly is often enough to get them to move on.</a:t>
            </a:r>
          </a:p>
          <a:p>
            <a:pPr indent="-228600">
              <a:lnSpc>
                <a:spcPct val="110000"/>
              </a:lnSpc>
              <a:spcAft>
                <a:spcPts val="600"/>
              </a:spcAft>
              <a:buFont typeface="Arial" panose="020B0604020202020204" pitchFamily="34" charset="0"/>
              <a:buChar char="•"/>
            </a:pPr>
            <a:r>
              <a:rPr lang="en-US" sz="2000" dirty="0"/>
              <a:t>You can report the sighting on the CT DEEP website. Go to the website and type in bobcat reporting into the search bar</a:t>
            </a:r>
          </a:p>
          <a:p>
            <a:pPr indent="-228600">
              <a:lnSpc>
                <a:spcPct val="110000"/>
              </a:lnSpc>
              <a:spcAft>
                <a:spcPts val="600"/>
              </a:spcAft>
              <a:buFont typeface="Arial" panose="020B0604020202020204" pitchFamily="34" charset="0"/>
              <a:buChar char="•"/>
            </a:pPr>
            <a:r>
              <a:rPr lang="en-US" sz="2000" dirty="0"/>
              <a:t>Bobcat attacks on people are extremely rare and rarely cause conflicts with human activities.</a:t>
            </a:r>
          </a:p>
        </p:txBody>
      </p:sp>
      <p:pic>
        <p:nvPicPr>
          <p:cNvPr id="7" name="Picture 6" descr="A pair of bobcat kittens on a tree branch&#10;&#10;Description automatically generated">
            <a:extLst>
              <a:ext uri="{FF2B5EF4-FFF2-40B4-BE49-F238E27FC236}">
                <a16:creationId xmlns:a16="http://schemas.microsoft.com/office/drawing/2014/main" id="{DCA9679A-6E3A-BDA4-1100-246410DDC9EF}"/>
              </a:ext>
            </a:extLst>
          </p:cNvPr>
          <p:cNvPicPr>
            <a:picLocks noChangeAspect="1"/>
          </p:cNvPicPr>
          <p:nvPr/>
        </p:nvPicPr>
        <p:blipFill rotWithShape="1">
          <a:blip r:embed="rId2"/>
          <a:srcRect l="22120" r="11052"/>
          <a:stretch/>
        </p:blipFill>
        <p:spPr>
          <a:xfrm>
            <a:off x="6420752" y="-1"/>
            <a:ext cx="5771248" cy="6857999"/>
          </a:xfrm>
          <a:prstGeom prst="rect">
            <a:avLst/>
          </a:prstGeom>
        </p:spPr>
      </p:pic>
      <p:sp>
        <p:nvSpPr>
          <p:cNvPr id="4" name="Slide Number Placeholder 3">
            <a:extLst>
              <a:ext uri="{FF2B5EF4-FFF2-40B4-BE49-F238E27FC236}">
                <a16:creationId xmlns:a16="http://schemas.microsoft.com/office/drawing/2014/main" id="{7C394B37-AD8A-53EB-6DFE-13863D227D7A}"/>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solidFill>
                  <a:srgbClr val="FFFFFF"/>
                </a:solidFill>
              </a:rPr>
              <a:pPr>
                <a:lnSpc>
                  <a:spcPct val="90000"/>
                </a:lnSpc>
                <a:spcAft>
                  <a:spcPts val="600"/>
                </a:spcAft>
              </a:pPr>
              <a:t>25</a:t>
            </a:fld>
            <a:endParaRPr lang="en-US">
              <a:solidFill>
                <a:srgbClr val="FFFFFF"/>
              </a:solidFill>
            </a:endParaRPr>
          </a:p>
        </p:txBody>
      </p:sp>
    </p:spTree>
    <p:extLst>
      <p:ext uri="{BB962C8B-B14F-4D97-AF65-F5344CB8AC3E}">
        <p14:creationId xmlns:p14="http://schemas.microsoft.com/office/powerpoint/2010/main" val="208357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7E038-D295-E4D9-332E-546019FF3122}"/>
              </a:ext>
            </a:extLst>
          </p:cNvPr>
          <p:cNvSpPr>
            <a:spLocks noGrp="1"/>
          </p:cNvSpPr>
          <p:nvPr>
            <p:ph type="title"/>
          </p:nvPr>
        </p:nvSpPr>
        <p:spPr>
          <a:xfrm>
            <a:off x="703400" y="871758"/>
            <a:ext cx="5227171" cy="1883465"/>
          </a:xfrm>
        </p:spPr>
        <p:txBody>
          <a:bodyPr vert="horz" lIns="91440" tIns="45720" rIns="91440" bIns="45720" rtlCol="0" anchor="t">
            <a:normAutofit/>
          </a:bodyPr>
          <a:lstStyle/>
          <a:p>
            <a:r>
              <a:rPr lang="en-US" sz="5400" dirty="0"/>
              <a:t>White tailed deer</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deer standing in the woods&#10;&#10;Description automatically generated">
            <a:extLst>
              <a:ext uri="{FF2B5EF4-FFF2-40B4-BE49-F238E27FC236}">
                <a16:creationId xmlns:a16="http://schemas.microsoft.com/office/drawing/2014/main" id="{45409844-642B-D917-EC30-04B4C78D6FE0}"/>
              </a:ext>
            </a:extLst>
          </p:cNvPr>
          <p:cNvPicPr>
            <a:picLocks noChangeAspect="1"/>
          </p:cNvPicPr>
          <p:nvPr/>
        </p:nvPicPr>
        <p:blipFill rotWithShape="1">
          <a:blip r:embed="rId2"/>
          <a:srcRect l="15766" r="11433"/>
          <a:stretch/>
        </p:blipFill>
        <p:spPr>
          <a:xfrm>
            <a:off x="6515100" y="10"/>
            <a:ext cx="5676900" cy="6857990"/>
          </a:xfrm>
          <a:prstGeom prst="rect">
            <a:avLst/>
          </a:prstGeom>
        </p:spPr>
      </p:pic>
      <p:sp>
        <p:nvSpPr>
          <p:cNvPr id="4" name="Slide Number Placeholder 3">
            <a:extLst>
              <a:ext uri="{FF2B5EF4-FFF2-40B4-BE49-F238E27FC236}">
                <a16:creationId xmlns:a16="http://schemas.microsoft.com/office/drawing/2014/main" id="{D385B40F-4A02-E211-3A20-2B93F5A6C553}"/>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solidFill>
                  <a:srgbClr val="FFFFFF"/>
                </a:solidFill>
              </a:rPr>
              <a:pPr>
                <a:lnSpc>
                  <a:spcPct val="90000"/>
                </a:lnSpc>
                <a:spcAft>
                  <a:spcPts val="600"/>
                </a:spcAft>
              </a:pPr>
              <a:t>26</a:t>
            </a:fld>
            <a:endParaRPr lang="en-US">
              <a:solidFill>
                <a:srgbClr val="FFFFFF"/>
              </a:solidFill>
            </a:endParaRPr>
          </a:p>
        </p:txBody>
      </p:sp>
      <p:sp>
        <p:nvSpPr>
          <p:cNvPr id="7" name="TextBox 6">
            <a:extLst>
              <a:ext uri="{FF2B5EF4-FFF2-40B4-BE49-F238E27FC236}">
                <a16:creationId xmlns:a16="http://schemas.microsoft.com/office/drawing/2014/main" id="{CBFABBA2-892D-C83D-4113-B85D24BAA411}"/>
              </a:ext>
            </a:extLst>
          </p:cNvPr>
          <p:cNvSpPr txBox="1"/>
          <p:nvPr/>
        </p:nvSpPr>
        <p:spPr>
          <a:xfrm>
            <a:off x="947057" y="2722566"/>
            <a:ext cx="4914900" cy="2862322"/>
          </a:xfrm>
          <a:prstGeom prst="rect">
            <a:avLst/>
          </a:prstGeom>
          <a:noFill/>
        </p:spPr>
        <p:txBody>
          <a:bodyPr wrap="square" rtlCol="0">
            <a:spAutoFit/>
          </a:bodyPr>
          <a:lstStyle/>
          <a:p>
            <a:r>
              <a:rPr lang="en-US" sz="3600" dirty="0"/>
              <a:t>White-tailed deer are excellent swimmers and are not afraid to pass through waterfronts for food or a new habitat.</a:t>
            </a:r>
          </a:p>
        </p:txBody>
      </p:sp>
    </p:spTree>
    <p:extLst>
      <p:ext uri="{BB962C8B-B14F-4D97-AF65-F5344CB8AC3E}">
        <p14:creationId xmlns:p14="http://schemas.microsoft.com/office/powerpoint/2010/main" val="3609800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2C0E8-80EA-A640-8B24-5949AACA9EA8}"/>
              </a:ext>
            </a:extLst>
          </p:cNvPr>
          <p:cNvSpPr>
            <a:spLocks noGrp="1"/>
          </p:cNvSpPr>
          <p:nvPr>
            <p:ph type="title"/>
          </p:nvPr>
        </p:nvSpPr>
        <p:spPr>
          <a:xfrm>
            <a:off x="703400" y="871759"/>
            <a:ext cx="5227171" cy="1871440"/>
          </a:xfrm>
        </p:spPr>
        <p:txBody>
          <a:bodyPr vert="horz" lIns="91440" tIns="45720" rIns="91440" bIns="45720" rtlCol="0" anchor="t">
            <a:normAutofit fontScale="90000"/>
          </a:bodyPr>
          <a:lstStyle/>
          <a:p>
            <a:r>
              <a:rPr lang="en-US" dirty="0"/>
              <a:t>Myth-If you see a fawn alone it has been orphaned</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deer standing in the woods&#10;&#10;Description automatically generated">
            <a:extLst>
              <a:ext uri="{FF2B5EF4-FFF2-40B4-BE49-F238E27FC236}">
                <a16:creationId xmlns:a16="http://schemas.microsoft.com/office/drawing/2014/main" id="{E1DA771E-831F-402C-83C2-17028926F6B5}"/>
              </a:ext>
            </a:extLst>
          </p:cNvPr>
          <p:cNvPicPr>
            <a:picLocks noChangeAspect="1"/>
          </p:cNvPicPr>
          <p:nvPr/>
        </p:nvPicPr>
        <p:blipFill rotWithShape="1">
          <a:blip r:embed="rId2"/>
          <a:srcRect l="19214" r="21659"/>
          <a:stretch/>
        </p:blipFill>
        <p:spPr>
          <a:xfrm>
            <a:off x="6515100" y="10"/>
            <a:ext cx="5676900" cy="6857990"/>
          </a:xfrm>
          <a:prstGeom prst="rect">
            <a:avLst/>
          </a:prstGeom>
        </p:spPr>
      </p:pic>
      <p:sp>
        <p:nvSpPr>
          <p:cNvPr id="4" name="Slide Number Placeholder 3">
            <a:extLst>
              <a:ext uri="{FF2B5EF4-FFF2-40B4-BE49-F238E27FC236}">
                <a16:creationId xmlns:a16="http://schemas.microsoft.com/office/drawing/2014/main" id="{7BAC33E8-42FA-F5B3-D92F-5620A86F6BF3}"/>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solidFill>
                  <a:srgbClr val="FFFFFF"/>
                </a:solidFill>
              </a:rPr>
              <a:pPr>
                <a:lnSpc>
                  <a:spcPct val="90000"/>
                </a:lnSpc>
                <a:spcAft>
                  <a:spcPts val="600"/>
                </a:spcAft>
              </a:pPr>
              <a:t>27</a:t>
            </a:fld>
            <a:endParaRPr lang="en-US">
              <a:solidFill>
                <a:srgbClr val="FFFFFF"/>
              </a:solidFill>
            </a:endParaRPr>
          </a:p>
        </p:txBody>
      </p:sp>
      <p:sp>
        <p:nvSpPr>
          <p:cNvPr id="7" name="TextBox 6">
            <a:extLst>
              <a:ext uri="{FF2B5EF4-FFF2-40B4-BE49-F238E27FC236}">
                <a16:creationId xmlns:a16="http://schemas.microsoft.com/office/drawing/2014/main" id="{51223B60-5E0C-546B-8AC3-0333FC9EB1B0}"/>
              </a:ext>
            </a:extLst>
          </p:cNvPr>
          <p:cNvSpPr txBox="1"/>
          <p:nvPr/>
        </p:nvSpPr>
        <p:spPr>
          <a:xfrm>
            <a:off x="703400" y="2721432"/>
            <a:ext cx="4659086" cy="2677656"/>
          </a:xfrm>
          <a:prstGeom prst="rect">
            <a:avLst/>
          </a:prstGeom>
          <a:noFill/>
        </p:spPr>
        <p:txBody>
          <a:bodyPr wrap="square" rtlCol="0">
            <a:spAutoFit/>
          </a:bodyPr>
          <a:lstStyle/>
          <a:p>
            <a:r>
              <a:rPr lang="en-US" sz="2400" dirty="0"/>
              <a:t>Fact- In the first weeks of life it’s a natural survival strategy for the doe to keep her distance except for short bouts of nursing. It is rare for a doe to abandon a fawn- unless she has been killed by a vehicle or predator</a:t>
            </a:r>
          </a:p>
        </p:txBody>
      </p:sp>
    </p:spTree>
    <p:extLst>
      <p:ext uri="{BB962C8B-B14F-4D97-AF65-F5344CB8AC3E}">
        <p14:creationId xmlns:p14="http://schemas.microsoft.com/office/powerpoint/2010/main" val="1663731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E30B5-5AB1-4355-7E2E-B9D7D01CA2FA}"/>
              </a:ext>
            </a:extLst>
          </p:cNvPr>
          <p:cNvSpPr>
            <a:spLocks noGrp="1"/>
          </p:cNvSpPr>
          <p:nvPr>
            <p:ph type="title"/>
          </p:nvPr>
        </p:nvSpPr>
        <p:spPr>
          <a:xfrm>
            <a:off x="8138159" y="1177348"/>
            <a:ext cx="3330906" cy="3441068"/>
          </a:xfrm>
        </p:spPr>
        <p:txBody>
          <a:bodyPr vert="horz" lIns="91440" tIns="45720" rIns="91440" bIns="45720" rtlCol="0" anchor="t">
            <a:normAutofit/>
          </a:bodyPr>
          <a:lstStyle/>
          <a:p>
            <a:pPr>
              <a:lnSpc>
                <a:spcPct val="90000"/>
              </a:lnSpc>
            </a:pPr>
            <a:r>
              <a:rPr lang="en-US" sz="3900"/>
              <a:t>The deer are in my yard and ruining my plants!! What can I do?</a:t>
            </a:r>
          </a:p>
        </p:txBody>
      </p:sp>
      <p:cxnSp>
        <p:nvCxnSpPr>
          <p:cNvPr id="29" name="Straight Connector 2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Deer eating leaves">
            <a:extLst>
              <a:ext uri="{FF2B5EF4-FFF2-40B4-BE49-F238E27FC236}">
                <a16:creationId xmlns:a16="http://schemas.microsoft.com/office/drawing/2014/main" id="{3A2E40D3-3386-9F70-D08D-90D2C05C5105}"/>
              </a:ext>
            </a:extLst>
          </p:cNvPr>
          <p:cNvPicPr>
            <a:picLocks noChangeAspect="1"/>
          </p:cNvPicPr>
          <p:nvPr/>
        </p:nvPicPr>
        <p:blipFill rotWithShape="1">
          <a:blip r:embed="rId2"/>
          <a:srcRect l="35852" r="8893" b="-1"/>
          <a:stretch/>
        </p:blipFill>
        <p:spPr>
          <a:xfrm>
            <a:off x="2187690" y="863602"/>
            <a:ext cx="4250459" cy="5134757"/>
          </a:xfrm>
          <a:prstGeom prst="rect">
            <a:avLst/>
          </a:prstGeom>
        </p:spPr>
      </p:pic>
      <p:cxnSp>
        <p:nvCxnSpPr>
          <p:cNvPr id="31" name="Straight Connector 30">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1B6D6F5-6FD8-E2CE-690D-8181298248E5}"/>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pPr>
                <a:lnSpc>
                  <a:spcPct val="90000"/>
                </a:lnSpc>
                <a:spcAft>
                  <a:spcPts val="600"/>
                </a:spcAft>
              </a:pPr>
              <a:t>28</a:t>
            </a:fld>
            <a:endParaRPr lang="en-US"/>
          </a:p>
        </p:txBody>
      </p:sp>
    </p:spTree>
    <p:extLst>
      <p:ext uri="{BB962C8B-B14F-4D97-AF65-F5344CB8AC3E}">
        <p14:creationId xmlns:p14="http://schemas.microsoft.com/office/powerpoint/2010/main" val="400891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25FDB-B4B6-CC57-EE4F-D5E3B35018F8}"/>
              </a:ext>
            </a:extLst>
          </p:cNvPr>
          <p:cNvSpPr>
            <a:spLocks noGrp="1"/>
          </p:cNvSpPr>
          <p:nvPr>
            <p:ph type="title"/>
          </p:nvPr>
        </p:nvSpPr>
        <p:spPr>
          <a:xfrm>
            <a:off x="8138159" y="1177348"/>
            <a:ext cx="3330906" cy="1467880"/>
          </a:xfrm>
        </p:spPr>
        <p:txBody>
          <a:bodyPr vert="horz" lIns="91440" tIns="45720" rIns="91440" bIns="45720" rtlCol="0" anchor="t">
            <a:normAutofit/>
          </a:bodyPr>
          <a:lstStyle/>
          <a:p>
            <a:r>
              <a:rPr lang="en-US" sz="2800" dirty="0"/>
              <a:t>How to make your yard less tempting to deer</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deer running through a field of flowers&#10;&#10;Description automatically generated">
            <a:extLst>
              <a:ext uri="{FF2B5EF4-FFF2-40B4-BE49-F238E27FC236}">
                <a16:creationId xmlns:a16="http://schemas.microsoft.com/office/drawing/2014/main" id="{67AE4EC7-035C-E029-D200-D8591178F27B}"/>
              </a:ext>
            </a:extLst>
          </p:cNvPr>
          <p:cNvPicPr>
            <a:picLocks noChangeAspect="1"/>
          </p:cNvPicPr>
          <p:nvPr/>
        </p:nvPicPr>
        <p:blipFill>
          <a:blip r:embed="rId2"/>
          <a:stretch>
            <a:fillRect/>
          </a:stretch>
        </p:blipFill>
        <p:spPr>
          <a:xfrm>
            <a:off x="944313" y="863602"/>
            <a:ext cx="6737214" cy="5134757"/>
          </a:xfrm>
          <a:prstGeom prst="rect">
            <a:avLst/>
          </a:prstGeom>
        </p:spPr>
      </p:pic>
      <p:cxnSp>
        <p:nvCxnSpPr>
          <p:cNvPr id="19" name="Straight Connector 18">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F807BD0-AB1B-488C-D41D-1EC749FED13E}"/>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mtClean="0"/>
              <a:pPr>
                <a:lnSpc>
                  <a:spcPct val="90000"/>
                </a:lnSpc>
                <a:spcAft>
                  <a:spcPts val="600"/>
                </a:spcAft>
              </a:pPr>
              <a:t>29</a:t>
            </a:fld>
            <a:endParaRPr lang="en-US"/>
          </a:p>
        </p:txBody>
      </p:sp>
      <p:sp>
        <p:nvSpPr>
          <p:cNvPr id="7" name="TextBox 6">
            <a:extLst>
              <a:ext uri="{FF2B5EF4-FFF2-40B4-BE49-F238E27FC236}">
                <a16:creationId xmlns:a16="http://schemas.microsoft.com/office/drawing/2014/main" id="{709D3BCF-020E-36F3-205A-268CAE7CD814}"/>
              </a:ext>
            </a:extLst>
          </p:cNvPr>
          <p:cNvSpPr txBox="1"/>
          <p:nvPr/>
        </p:nvSpPr>
        <p:spPr>
          <a:xfrm>
            <a:off x="8138159" y="2645228"/>
            <a:ext cx="3453207" cy="3139321"/>
          </a:xfrm>
          <a:prstGeom prst="rect">
            <a:avLst/>
          </a:prstGeom>
          <a:noFill/>
        </p:spPr>
        <p:txBody>
          <a:bodyPr wrap="square" rtlCol="0">
            <a:spAutoFit/>
          </a:bodyPr>
          <a:lstStyle/>
          <a:p>
            <a:r>
              <a:rPr lang="en-US" sz="2000" dirty="0"/>
              <a:t>*Eliminate deer attractants. If you have a garden harvest produce as soon as it is ready.</a:t>
            </a:r>
          </a:p>
          <a:p>
            <a:r>
              <a:rPr lang="en-US" sz="2000" dirty="0"/>
              <a:t>*Maintain your landscape. You do not want them bedding down for the night.</a:t>
            </a:r>
          </a:p>
          <a:p>
            <a:r>
              <a:rPr lang="en-US" sz="2000" dirty="0"/>
              <a:t>*Let your dog spend time outside. A barking dog is a big deterrent for deer</a:t>
            </a:r>
          </a:p>
          <a:p>
            <a:endParaRPr lang="en-US" dirty="0"/>
          </a:p>
        </p:txBody>
      </p:sp>
    </p:spTree>
    <p:extLst>
      <p:ext uri="{BB962C8B-B14F-4D97-AF65-F5344CB8AC3E}">
        <p14:creationId xmlns:p14="http://schemas.microsoft.com/office/powerpoint/2010/main" val="355685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fox standing on a rocky hill&#10;&#10;Description automatically generated">
            <a:extLst>
              <a:ext uri="{FF2B5EF4-FFF2-40B4-BE49-F238E27FC236}">
                <a16:creationId xmlns:a16="http://schemas.microsoft.com/office/drawing/2014/main" id="{7C03665A-01A1-51DF-6AC6-C7767CE62985}"/>
              </a:ext>
            </a:extLst>
          </p:cNvPr>
          <p:cNvPicPr>
            <a:picLocks noGrp="1" noChangeAspect="1"/>
          </p:cNvPicPr>
          <p:nvPr>
            <p:ph type="pic" sz="quarter" idx="13"/>
          </p:nvPr>
        </p:nvPicPr>
        <p:blipFill rotWithShape="1">
          <a:blip r:embed="rId3"/>
          <a:srcRect t="7865" b="7865"/>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10417AF4-08C0-FC51-8823-C041945D63A4}"/>
              </a:ext>
            </a:extLst>
          </p:cNvPr>
          <p:cNvSpPr>
            <a:spLocks noGrp="1"/>
          </p:cNvSpPr>
          <p:nvPr>
            <p:ph type="title"/>
          </p:nvPr>
        </p:nvSpPr>
        <p:spPr>
          <a:xfrm>
            <a:off x="704088" y="871759"/>
            <a:ext cx="5067300" cy="3497042"/>
          </a:xfrm>
        </p:spPr>
        <p:txBody>
          <a:bodyPr vert="horz" lIns="91440" tIns="45720" rIns="91440" bIns="45720" rtlCol="0" anchor="t">
            <a:normAutofit/>
          </a:bodyPr>
          <a:lstStyle/>
          <a:p>
            <a:r>
              <a:rPr lang="en-US" sz="5400">
                <a:solidFill>
                  <a:srgbClr val="FFFFFF"/>
                </a:solidFill>
              </a:rPr>
              <a:t>Let’s talk about wildlife</a:t>
            </a:r>
            <a:br>
              <a:rPr lang="en-US" sz="5400">
                <a:solidFill>
                  <a:srgbClr val="FFFFFF"/>
                </a:solidFill>
              </a:rPr>
            </a:br>
            <a:endParaRPr lang="en-US" sz="5400">
              <a:solidFill>
                <a:srgbClr val="FFFFFF"/>
              </a:solidFill>
            </a:endParaRPr>
          </a:p>
        </p:txBody>
      </p:sp>
      <p:cxnSp>
        <p:nvCxnSpPr>
          <p:cNvPr id="21" name="Straight Connector 2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5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53080F-D5BD-D366-9430-EC1EDDA9F5CC}"/>
              </a:ext>
            </a:extLst>
          </p:cNvPr>
          <p:cNvSpPr>
            <a:spLocks noGrp="1"/>
          </p:cNvSpPr>
          <p:nvPr>
            <p:ph type="sldNum" sz="quarter" idx="12"/>
          </p:nvPr>
        </p:nvSpPr>
        <p:spPr/>
        <p:txBody>
          <a:bodyPr/>
          <a:lstStyle/>
          <a:p>
            <a:fld id="{C3DB2ADC-AF19-4574-8C10-79B5B04FCA27}" type="slidenum">
              <a:rPr lang="en-US" smtClean="0"/>
              <a:pPr/>
              <a:t>30</a:t>
            </a:fld>
            <a:endParaRPr lang="en-US" dirty="0"/>
          </a:p>
        </p:txBody>
      </p:sp>
      <p:sp>
        <p:nvSpPr>
          <p:cNvPr id="5" name="TextBox 4">
            <a:extLst>
              <a:ext uri="{FF2B5EF4-FFF2-40B4-BE49-F238E27FC236}">
                <a16:creationId xmlns:a16="http://schemas.microsoft.com/office/drawing/2014/main" id="{75068F91-CDDA-F874-AB43-32DB7D2D271F}"/>
              </a:ext>
            </a:extLst>
          </p:cNvPr>
          <p:cNvSpPr txBox="1"/>
          <p:nvPr/>
        </p:nvSpPr>
        <p:spPr>
          <a:xfrm>
            <a:off x="979714" y="1066800"/>
            <a:ext cx="9394371" cy="3785652"/>
          </a:xfrm>
          <a:prstGeom prst="rect">
            <a:avLst/>
          </a:prstGeom>
          <a:noFill/>
        </p:spPr>
        <p:txBody>
          <a:bodyPr wrap="square" rtlCol="0">
            <a:spAutoFit/>
          </a:bodyPr>
          <a:lstStyle/>
          <a:p>
            <a:r>
              <a:rPr lang="en-US" sz="2400" dirty="0"/>
              <a:t>The animals discussed in these slides are just a few we have received calls and concerns about. When it comes to large wildlife we ask that residents refer to the CT DEEP website or contact DEEP by using the contact us link on their page. Quite often there is a quick solution that is on the website. Animal Control officers are unable to assist with bobcats, deer, coyotes or bear if they are mature. We do not have the safety equipment, transportation, or the facility to hold these animals. We can however assist and help with orphaned or injured juvenile wildlife. CT state laws limit rehabilitators to only being able to work with young wildlife and not adult wildlife. </a:t>
            </a:r>
          </a:p>
        </p:txBody>
      </p:sp>
    </p:spTree>
    <p:extLst>
      <p:ext uri="{BB962C8B-B14F-4D97-AF65-F5344CB8AC3E}">
        <p14:creationId xmlns:p14="http://schemas.microsoft.com/office/powerpoint/2010/main" val="218700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12" descr="A dog sitting in the sun rays coming through the trees in a forest ">
            <a:extLst>
              <a:ext uri="{FF2B5EF4-FFF2-40B4-BE49-F238E27FC236}">
                <a16:creationId xmlns:a16="http://schemas.microsoft.com/office/drawing/2014/main" id="{D97472DC-8A80-1368-489B-875AC64FA5D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3990" b="39464"/>
          <a:stretch/>
        </p:blipFill>
        <p:spPr>
          <a:xfrm>
            <a:off x="1" y="10"/>
            <a:ext cx="12192000" cy="6857989"/>
          </a:xfrm>
          <a:prstGeom prst="rect">
            <a:avLst/>
          </a:prstGeom>
        </p:spPr>
      </p:pic>
      <p:sp>
        <p:nvSpPr>
          <p:cNvPr id="47" name="Rectangle 46">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2BF5439E-A994-3EE5-80B8-64D8C5A922E8}"/>
              </a:ext>
            </a:extLst>
          </p:cNvPr>
          <p:cNvSpPr>
            <a:spLocks noGrp="1"/>
          </p:cNvSpPr>
          <p:nvPr>
            <p:ph type="ctrTitle"/>
          </p:nvPr>
        </p:nvSpPr>
        <p:spPr>
          <a:xfrm>
            <a:off x="1833541" y="990599"/>
            <a:ext cx="5619054" cy="4849091"/>
          </a:xfrm>
        </p:spPr>
        <p:txBody>
          <a:bodyPr vert="horz" lIns="91440" tIns="45720" rIns="91440" bIns="45720" rtlCol="0" anchor="ctr">
            <a:normAutofit/>
          </a:bodyPr>
          <a:lstStyle/>
          <a:p>
            <a:pPr algn="r">
              <a:lnSpc>
                <a:spcPct val="90000"/>
              </a:lnSpc>
            </a:pPr>
            <a:r>
              <a:rPr lang="en-US" sz="4600">
                <a:solidFill>
                  <a:srgbClr val="FFFFFF"/>
                </a:solidFill>
              </a:rPr>
              <a:t>Weston is largely made up of wildlife preserves</a:t>
            </a:r>
            <a:br>
              <a:rPr lang="en-US" sz="4600">
                <a:solidFill>
                  <a:srgbClr val="FFFFFF"/>
                </a:solidFill>
              </a:rPr>
            </a:br>
            <a:r>
              <a:rPr lang="en-US" sz="4600">
                <a:solidFill>
                  <a:srgbClr val="FFFFFF"/>
                </a:solidFill>
              </a:rPr>
              <a:t>Trout Brook</a:t>
            </a:r>
            <a:br>
              <a:rPr lang="en-US" sz="4600">
                <a:solidFill>
                  <a:srgbClr val="FFFFFF"/>
                </a:solidFill>
              </a:rPr>
            </a:br>
            <a:r>
              <a:rPr lang="en-US" sz="4600">
                <a:solidFill>
                  <a:srgbClr val="FFFFFF"/>
                </a:solidFill>
              </a:rPr>
              <a:t>Katherine Ordway</a:t>
            </a:r>
            <a:br>
              <a:rPr lang="en-US" sz="4600">
                <a:solidFill>
                  <a:srgbClr val="FFFFFF"/>
                </a:solidFill>
              </a:rPr>
            </a:br>
            <a:r>
              <a:rPr lang="en-US" sz="4600">
                <a:solidFill>
                  <a:srgbClr val="FFFFFF"/>
                </a:solidFill>
              </a:rPr>
              <a:t>and devils den to name a few</a:t>
            </a:r>
          </a:p>
        </p:txBody>
      </p:sp>
      <p:sp>
        <p:nvSpPr>
          <p:cNvPr id="23" name="Subtitle 22">
            <a:extLst>
              <a:ext uri="{FF2B5EF4-FFF2-40B4-BE49-F238E27FC236}">
                <a16:creationId xmlns:a16="http://schemas.microsoft.com/office/drawing/2014/main" id="{D5FF0C52-0A5C-D2E2-6605-0DCC0E0DCE6C}"/>
              </a:ext>
            </a:extLst>
          </p:cNvPr>
          <p:cNvSpPr>
            <a:spLocks noGrp="1"/>
          </p:cNvSpPr>
          <p:nvPr>
            <p:ph type="subTitle" idx="1"/>
          </p:nvPr>
        </p:nvSpPr>
        <p:spPr>
          <a:xfrm>
            <a:off x="8397555" y="2477813"/>
            <a:ext cx="2368905" cy="4076699"/>
          </a:xfrm>
        </p:spPr>
        <p:txBody>
          <a:bodyPr vert="horz" lIns="91440" tIns="45720" rIns="91440" bIns="45720" rtlCol="0" anchor="ctr">
            <a:normAutofit/>
          </a:bodyPr>
          <a:lstStyle/>
          <a:p>
            <a:pPr>
              <a:lnSpc>
                <a:spcPct val="100000"/>
              </a:lnSpc>
            </a:pPr>
            <a:r>
              <a:rPr lang="en-US" sz="1700" dirty="0">
                <a:solidFill>
                  <a:srgbClr val="FFFFFF"/>
                </a:solidFill>
              </a:rPr>
              <a:t>A nature preserve is a protected area of importance for flora, fauna, </a:t>
            </a:r>
            <a:r>
              <a:rPr lang="en-US" sz="1700">
                <a:solidFill>
                  <a:srgbClr val="FFFFFF"/>
                </a:solidFill>
              </a:rPr>
              <a:t>funga</a:t>
            </a:r>
            <a:r>
              <a:rPr lang="en-US" sz="1700" dirty="0">
                <a:solidFill>
                  <a:srgbClr val="FFFFFF"/>
                </a:solidFill>
              </a:rPr>
              <a:t>, or features of geological or other special interest, which is reserved and managed for purposes of conservation and to provide special opportunities for study or research.</a:t>
            </a:r>
          </a:p>
          <a:p>
            <a:pPr>
              <a:lnSpc>
                <a:spcPct val="100000"/>
              </a:lnSpc>
            </a:pPr>
            <a:r>
              <a:rPr lang="en-US" sz="1700" dirty="0">
                <a:solidFill>
                  <a:srgbClr val="FFFFFF"/>
                </a:solidFill>
              </a:rPr>
              <a:t>*Wikipedia</a:t>
            </a:r>
          </a:p>
          <a:p>
            <a:pPr>
              <a:lnSpc>
                <a:spcPct val="100000"/>
              </a:lnSpc>
            </a:pPr>
            <a:endParaRPr lang="en-US" sz="1700" dirty="0">
              <a:solidFill>
                <a:srgbClr val="FFFFFF"/>
              </a:solidFill>
            </a:endParaRPr>
          </a:p>
        </p:txBody>
      </p:sp>
      <p:cxnSp>
        <p:nvCxnSpPr>
          <p:cNvPr id="49" name="Straight Connector 48">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5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7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7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9" name="Straight Connector 5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6C19A-30E3-001C-1A19-8812A6F8D8EC}"/>
              </a:ext>
            </a:extLst>
          </p:cNvPr>
          <p:cNvSpPr>
            <a:spLocks noGrp="1"/>
          </p:cNvSpPr>
          <p:nvPr>
            <p:ph type="title"/>
          </p:nvPr>
        </p:nvSpPr>
        <p:spPr>
          <a:xfrm>
            <a:off x="8138159" y="1177348"/>
            <a:ext cx="3330906" cy="3441068"/>
          </a:xfrm>
        </p:spPr>
        <p:txBody>
          <a:bodyPr vert="horz" lIns="91440" tIns="45720" rIns="91440" bIns="45720" rtlCol="0" anchor="t">
            <a:normAutofit/>
          </a:bodyPr>
          <a:lstStyle/>
          <a:p>
            <a:pPr>
              <a:lnSpc>
                <a:spcPct val="90000"/>
              </a:lnSpc>
            </a:pPr>
            <a:r>
              <a:rPr lang="en-US" sz="2900" dirty="0"/>
              <a:t>In this area of Connecticut, you will see wildlife out and about. Just seeing an animal is not something to be worried about.</a:t>
            </a:r>
          </a:p>
        </p:txBody>
      </p:sp>
      <p:cxnSp>
        <p:nvCxnSpPr>
          <p:cNvPr id="62" name="Straight Connector 6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group of animals with names&#10;&#10;Description automatically generated">
            <a:extLst>
              <a:ext uri="{FF2B5EF4-FFF2-40B4-BE49-F238E27FC236}">
                <a16:creationId xmlns:a16="http://schemas.microsoft.com/office/drawing/2014/main" id="{70E1EBCB-538E-A78D-CCE4-8DAA92A7FF36}"/>
              </a:ext>
            </a:extLst>
          </p:cNvPr>
          <p:cNvPicPr>
            <a:picLocks noGrp="1" noChangeAspect="1"/>
          </p:cNvPicPr>
          <p:nvPr>
            <p:ph sz="quarter" idx="10"/>
          </p:nvPr>
        </p:nvPicPr>
        <p:blipFill rotWithShape="1">
          <a:blip r:embed="rId3"/>
          <a:srcRect l="1" t="-1" r="-1580" b="-1218"/>
          <a:stretch/>
        </p:blipFill>
        <p:spPr>
          <a:xfrm>
            <a:off x="1116873" y="1179039"/>
            <a:ext cx="6298351" cy="4515865"/>
          </a:xfrm>
          <a:prstGeom prst="rect">
            <a:avLst/>
          </a:prstGeom>
        </p:spPr>
      </p:pic>
      <p:cxnSp>
        <p:nvCxnSpPr>
          <p:cNvPr id="63" name="Straight Connector 62">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41DE2-1E04-BCDD-5770-8991998B6B7B}"/>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a:pPr>
                <a:lnSpc>
                  <a:spcPct val="90000"/>
                </a:lnSpc>
                <a:spcAft>
                  <a:spcPts val="600"/>
                </a:spcAft>
              </a:pPr>
              <a:t>5</a:t>
            </a:fld>
            <a:endParaRPr lang="en-US" sz="1800"/>
          </a:p>
        </p:txBody>
      </p:sp>
    </p:spTree>
    <p:extLst>
      <p:ext uri="{BB962C8B-B14F-4D97-AF65-F5344CB8AC3E}">
        <p14:creationId xmlns:p14="http://schemas.microsoft.com/office/powerpoint/2010/main" val="155330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forest with many trees&#10;&#10;Description automatically generated">
            <a:extLst>
              <a:ext uri="{FF2B5EF4-FFF2-40B4-BE49-F238E27FC236}">
                <a16:creationId xmlns:a16="http://schemas.microsoft.com/office/drawing/2014/main" id="{6EDAF548-CB51-34FD-DE2F-7FCFAFC3074D}"/>
              </a:ext>
            </a:extLst>
          </p:cNvPr>
          <p:cNvPicPr>
            <a:picLocks noGrp="1" noChangeAspect="1"/>
          </p:cNvPicPr>
          <p:nvPr>
            <p:ph type="pic" sz="quarter" idx="10"/>
          </p:nvPr>
        </p:nvPicPr>
        <p:blipFill rotWithShape="1">
          <a:blip r:embed="rId3"/>
          <a:srcRect t="5336" b="10395"/>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7195D4A-7E5D-577C-474A-7F24798C21DC}"/>
              </a:ext>
            </a:extLst>
          </p:cNvPr>
          <p:cNvSpPr>
            <a:spLocks noGrp="1"/>
          </p:cNvSpPr>
          <p:nvPr>
            <p:ph type="title"/>
          </p:nvPr>
        </p:nvSpPr>
        <p:spPr>
          <a:xfrm>
            <a:off x="704088" y="871759"/>
            <a:ext cx="11256684" cy="1987055"/>
          </a:xfrm>
        </p:spPr>
        <p:txBody>
          <a:bodyPr vert="horz" lIns="91440" tIns="45720" rIns="91440" bIns="45720" rtlCol="0" anchor="t">
            <a:normAutofit/>
          </a:bodyPr>
          <a:lstStyle/>
          <a:p>
            <a:r>
              <a:rPr lang="en-US" sz="5400" dirty="0">
                <a:solidFill>
                  <a:srgbClr val="FFFFFF"/>
                </a:solidFill>
              </a:rPr>
              <a:t>Let’s meet some of our wild neighbors.</a:t>
            </a:r>
          </a:p>
        </p:txBody>
      </p:sp>
      <p:sp>
        <p:nvSpPr>
          <p:cNvPr id="9" name="Content Placeholder 8">
            <a:extLst>
              <a:ext uri="{FF2B5EF4-FFF2-40B4-BE49-F238E27FC236}">
                <a16:creationId xmlns:a16="http://schemas.microsoft.com/office/drawing/2014/main" id="{6777958E-E73E-C5A9-C0E3-3DD9808453DB}"/>
              </a:ext>
            </a:extLst>
          </p:cNvPr>
          <p:cNvSpPr>
            <a:spLocks noGrp="1"/>
          </p:cNvSpPr>
          <p:nvPr>
            <p:ph sz="quarter" idx="11"/>
          </p:nvPr>
        </p:nvSpPr>
        <p:spPr>
          <a:xfrm>
            <a:off x="280606" y="3372379"/>
            <a:ext cx="5019676" cy="1253616"/>
          </a:xfrm>
        </p:spPr>
        <p:txBody>
          <a:bodyPr vert="horz" lIns="91440" tIns="45720" rIns="91440" bIns="45720" rtlCol="0" anchor="t">
            <a:normAutofit/>
          </a:bodyPr>
          <a:lstStyle/>
          <a:p>
            <a:r>
              <a:rPr lang="en-US" noProof="1">
                <a:solidFill>
                  <a:srgbClr val="FFFFFF"/>
                </a:solidFill>
              </a:rPr>
              <a:t>“Look deep into nature, and then you will understand everything better.”</a:t>
            </a:r>
          </a:p>
          <a:p>
            <a:r>
              <a:rPr lang="en-US" noProof="1">
                <a:solidFill>
                  <a:srgbClr val="FFFFFF"/>
                </a:solidFill>
              </a:rPr>
              <a:t>    *Albert Einstein</a:t>
            </a:r>
          </a:p>
          <a:p>
            <a:endParaRPr lang="en-US" noProof="1">
              <a:solidFill>
                <a:srgbClr val="FFFFFF"/>
              </a:solidFill>
            </a:endParaRPr>
          </a:p>
        </p:txBody>
      </p:sp>
      <p:cxnSp>
        <p:nvCxnSpPr>
          <p:cNvPr id="26" name="Straight Connector 2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6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9FE95-42FD-9AB0-913D-DFE3A18AFAE9}"/>
              </a:ext>
            </a:extLst>
          </p:cNvPr>
          <p:cNvSpPr>
            <a:spLocks noGrp="1"/>
          </p:cNvSpPr>
          <p:nvPr>
            <p:ph type="title"/>
          </p:nvPr>
        </p:nvSpPr>
        <p:spPr>
          <a:xfrm>
            <a:off x="703400" y="738227"/>
            <a:ext cx="3291840" cy="5387192"/>
          </a:xfrm>
        </p:spPr>
        <p:txBody>
          <a:bodyPr vert="horz" lIns="91440" tIns="45720" rIns="91440" bIns="45720" rtlCol="0" anchor="t">
            <a:normAutofit fontScale="90000"/>
          </a:bodyPr>
          <a:lstStyle/>
          <a:p>
            <a:r>
              <a:rPr lang="en-US" sz="3600" dirty="0"/>
              <a:t>The Coyote-first documented in the 1950’s they are now common across Connecticut and live in a variety of habitats</a:t>
            </a:r>
          </a:p>
        </p:txBody>
      </p:sp>
      <p:cxnSp>
        <p:nvCxnSpPr>
          <p:cNvPr id="33" name="Straight Connector 3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329184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F2B36B-4D1C-9E0A-B17B-23D805AECA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32918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coyote standing on dirt&#10;&#10;Description automatically generated">
            <a:extLst>
              <a:ext uri="{FF2B5EF4-FFF2-40B4-BE49-F238E27FC236}">
                <a16:creationId xmlns:a16="http://schemas.microsoft.com/office/drawing/2014/main" id="{70F7BF64-8D18-6089-BB24-E12465C88B80}"/>
              </a:ext>
            </a:extLst>
          </p:cNvPr>
          <p:cNvPicPr>
            <a:picLocks noGrp="1" noChangeAspect="1"/>
          </p:cNvPicPr>
          <p:nvPr>
            <p:ph sz="quarter" idx="10"/>
          </p:nvPr>
        </p:nvPicPr>
        <p:blipFill rotWithShape="1">
          <a:blip r:embed="rId3"/>
          <a:srcRect r="-1" b="10027"/>
          <a:stretch/>
        </p:blipFill>
        <p:spPr>
          <a:xfrm>
            <a:off x="4513772" y="723901"/>
            <a:ext cx="6948602" cy="5410200"/>
          </a:xfrm>
          <a:prstGeom prst="rect">
            <a:avLst/>
          </a:prstGeom>
        </p:spPr>
      </p:pic>
      <p:sp>
        <p:nvSpPr>
          <p:cNvPr id="3" name="Slide Number Placeholder 2">
            <a:extLst>
              <a:ext uri="{FF2B5EF4-FFF2-40B4-BE49-F238E27FC236}">
                <a16:creationId xmlns:a16="http://schemas.microsoft.com/office/drawing/2014/main" id="{DCBC99EE-15DF-A164-D7A5-05B6D09C808B}"/>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smtClean="0"/>
              <a:pPr>
                <a:lnSpc>
                  <a:spcPct val="90000"/>
                </a:lnSpc>
                <a:spcAft>
                  <a:spcPts val="600"/>
                </a:spcAft>
              </a:pPr>
              <a:t>7</a:t>
            </a:fld>
            <a:endParaRPr lang="en-US" sz="1800"/>
          </a:p>
        </p:txBody>
      </p:sp>
    </p:spTree>
    <p:extLst>
      <p:ext uri="{BB962C8B-B14F-4D97-AF65-F5344CB8AC3E}">
        <p14:creationId xmlns:p14="http://schemas.microsoft.com/office/powerpoint/2010/main" val="265619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6E1DE-D988-960C-DAB5-9F76114BF8AF}"/>
              </a:ext>
            </a:extLst>
          </p:cNvPr>
          <p:cNvSpPr>
            <a:spLocks noGrp="1"/>
          </p:cNvSpPr>
          <p:nvPr>
            <p:ph type="title"/>
          </p:nvPr>
        </p:nvSpPr>
        <p:spPr>
          <a:xfrm>
            <a:off x="5248656" y="914400"/>
            <a:ext cx="6236208" cy="1307592"/>
          </a:xfrm>
        </p:spPr>
        <p:txBody>
          <a:bodyPr vert="horz" lIns="91440" tIns="45720" rIns="91440" bIns="45720" rtlCol="0" anchor="t">
            <a:normAutofit/>
          </a:bodyPr>
          <a:lstStyle/>
          <a:p>
            <a:pPr>
              <a:lnSpc>
                <a:spcPct val="90000"/>
              </a:lnSpc>
            </a:pPr>
            <a:r>
              <a:rPr lang="en-US" sz="3100" kern="1200" cap="all" spc="30" baseline="0">
                <a:solidFill>
                  <a:schemeClr val="tx1"/>
                </a:solidFill>
                <a:latin typeface="+mj-lt"/>
                <a:ea typeface="+mj-ea"/>
                <a:cs typeface="+mj-cs"/>
              </a:rPr>
              <a:t>Myth: coyotes must be hunted to control their numbers</a:t>
            </a:r>
          </a:p>
        </p:txBody>
      </p:sp>
      <p:pic>
        <p:nvPicPr>
          <p:cNvPr id="5" name="Picture 4" descr="Two small animals in a bush&#10;&#10;Description automatically generated">
            <a:extLst>
              <a:ext uri="{FF2B5EF4-FFF2-40B4-BE49-F238E27FC236}">
                <a16:creationId xmlns:a16="http://schemas.microsoft.com/office/drawing/2014/main" id="{0720C7B8-3B97-0AAF-2F26-61549AFA409C}"/>
              </a:ext>
            </a:extLst>
          </p:cNvPr>
          <p:cNvPicPr>
            <a:picLocks noChangeAspect="1"/>
          </p:cNvPicPr>
          <p:nvPr/>
        </p:nvPicPr>
        <p:blipFill rotWithShape="1">
          <a:blip r:embed="rId3"/>
          <a:srcRect t="6318"/>
          <a:stretch/>
        </p:blipFill>
        <p:spPr>
          <a:xfrm>
            <a:off x="20" y="-1"/>
            <a:ext cx="4663420" cy="6858001"/>
          </a:xfrm>
          <a:prstGeom prst="rect">
            <a:avLst/>
          </a:prstGeom>
        </p:spPr>
      </p:pic>
      <p:cxnSp>
        <p:nvCxnSpPr>
          <p:cNvPr id="24" name="Straight Connector 2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EBEEF04-935C-A06F-62F6-BCFF0B291A24}"/>
              </a:ext>
            </a:extLst>
          </p:cNvPr>
          <p:cNvSpPr>
            <a:spLocks noGrp="1"/>
          </p:cNvSpPr>
          <p:nvPr>
            <p:ph sz="quarter" idx="11"/>
          </p:nvPr>
        </p:nvSpPr>
        <p:spPr>
          <a:xfrm>
            <a:off x="5248656" y="2221992"/>
            <a:ext cx="6236208" cy="3941064"/>
          </a:xfrm>
        </p:spPr>
        <p:txBody>
          <a:bodyPr vert="horz" lIns="91440" tIns="45720" rIns="91440" bIns="45720" rtlCol="0">
            <a:normAutofit/>
          </a:bodyPr>
          <a:lstStyle/>
          <a:p>
            <a:r>
              <a:rPr lang="en-US"/>
              <a:t>Truth: Coyote populations self-regulate on available food sources and prey availability. Scientific studies have shown that when hunted the pack’s social structure is disrupted especially if the breeding pair is killed. This means more food availability for the remaining pack members. With more food and nutrition females may now breed at a younger age and have larger and healthier litters. The lesson learned is that the harder the coyotes are hunted the faster their population grows.</a:t>
            </a:r>
          </a:p>
        </p:txBody>
      </p:sp>
      <p:sp>
        <p:nvSpPr>
          <p:cNvPr id="3" name="Slide Number Placeholder 2">
            <a:extLst>
              <a:ext uri="{FF2B5EF4-FFF2-40B4-BE49-F238E27FC236}">
                <a16:creationId xmlns:a16="http://schemas.microsoft.com/office/drawing/2014/main" id="{522643B0-B668-8150-0AAC-AFA1C43109DF}"/>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smtClean="0"/>
              <a:pPr>
                <a:lnSpc>
                  <a:spcPct val="90000"/>
                </a:lnSpc>
                <a:spcAft>
                  <a:spcPts val="600"/>
                </a:spcAft>
              </a:pPr>
              <a:t>8</a:t>
            </a:fld>
            <a:endParaRPr lang="en-US" sz="1800"/>
          </a:p>
        </p:txBody>
      </p:sp>
    </p:spTree>
    <p:extLst>
      <p:ext uri="{BB962C8B-B14F-4D97-AF65-F5344CB8AC3E}">
        <p14:creationId xmlns:p14="http://schemas.microsoft.com/office/powerpoint/2010/main" val="147523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3" name="Rectangle 7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A4025A9-7726-7F83-4A59-6CF84E4B9001}"/>
              </a:ext>
            </a:extLst>
          </p:cNvPr>
          <p:cNvSpPr>
            <a:spLocks noGrp="1"/>
          </p:cNvSpPr>
          <p:nvPr>
            <p:ph type="ctrTitle"/>
          </p:nvPr>
        </p:nvSpPr>
        <p:spPr>
          <a:xfrm>
            <a:off x="1262550" y="1168769"/>
            <a:ext cx="3076032" cy="3914947"/>
          </a:xfrm>
        </p:spPr>
        <p:txBody>
          <a:bodyPr vert="horz" lIns="91440" tIns="45720" rIns="91440" bIns="45720" rtlCol="0" anchor="t">
            <a:normAutofit fontScale="90000"/>
          </a:bodyPr>
          <a:lstStyle/>
          <a:p>
            <a:r>
              <a:rPr lang="en-US" sz="4000" dirty="0"/>
              <a:t>“What should I do if I see a coyote in my yard or on my property?”</a:t>
            </a:r>
          </a:p>
        </p:txBody>
      </p:sp>
      <p:cxnSp>
        <p:nvCxnSpPr>
          <p:cNvPr id="75" name="Straight Connector 7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Slide Number Placeholder 26">
            <a:extLst>
              <a:ext uri="{FF2B5EF4-FFF2-40B4-BE49-F238E27FC236}">
                <a16:creationId xmlns:a16="http://schemas.microsoft.com/office/drawing/2014/main" id="{3A137E53-FBD3-20BC-7B61-06C47E63438B}"/>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smtClean="0"/>
              <a:pPr>
                <a:lnSpc>
                  <a:spcPct val="90000"/>
                </a:lnSpc>
                <a:spcAft>
                  <a:spcPts val="600"/>
                </a:spcAft>
              </a:pPr>
              <a:t>9</a:t>
            </a:fld>
            <a:endParaRPr lang="en-US" sz="1800"/>
          </a:p>
        </p:txBody>
      </p:sp>
      <p:pic>
        <p:nvPicPr>
          <p:cNvPr id="10" name="Picture 9" descr="A wolf standing in a field of flowers&#10;&#10;Description automatically generated">
            <a:extLst>
              <a:ext uri="{FF2B5EF4-FFF2-40B4-BE49-F238E27FC236}">
                <a16:creationId xmlns:a16="http://schemas.microsoft.com/office/drawing/2014/main" id="{D9E140D2-1C39-8E4F-56D9-B2141978B2C9}"/>
              </a:ext>
            </a:extLst>
          </p:cNvPr>
          <p:cNvPicPr>
            <a:picLocks noChangeAspect="1"/>
          </p:cNvPicPr>
          <p:nvPr/>
        </p:nvPicPr>
        <p:blipFill>
          <a:blip r:embed="rId3"/>
          <a:stretch>
            <a:fillRect/>
          </a:stretch>
        </p:blipFill>
        <p:spPr>
          <a:xfrm>
            <a:off x="5601131" y="1099338"/>
            <a:ext cx="5790769" cy="4454438"/>
          </a:xfrm>
          <a:prstGeom prst="rect">
            <a:avLst/>
          </a:prstGeom>
        </p:spPr>
      </p:pic>
    </p:spTree>
    <p:extLst>
      <p:ext uri="{BB962C8B-B14F-4D97-AF65-F5344CB8AC3E}">
        <p14:creationId xmlns:p14="http://schemas.microsoft.com/office/powerpoint/2010/main" val="315315023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454730e-b658-4c25-9209-be6e654fd9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DF4ABAA8EAE145B0C1445739BBBFDC" ma:contentTypeVersion="9" ma:contentTypeDescription="Create a new document." ma:contentTypeScope="" ma:versionID="4aaf25b78c73455908e47c8a912172df">
  <xsd:schema xmlns:xsd="http://www.w3.org/2001/XMLSchema" xmlns:xs="http://www.w3.org/2001/XMLSchema" xmlns:p="http://schemas.microsoft.com/office/2006/metadata/properties" xmlns:ns3="f07b97e9-a679-4c3e-bf41-780102efce20" xmlns:ns4="e454730e-b658-4c25-9209-be6e654fd9f1" targetNamespace="http://schemas.microsoft.com/office/2006/metadata/properties" ma:root="true" ma:fieldsID="45801c0d1adad51d154aecce29497677" ns3:_="" ns4:_="">
    <xsd:import namespace="f07b97e9-a679-4c3e-bf41-780102efce20"/>
    <xsd:import namespace="e454730e-b658-4c25-9209-be6e654fd9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MediaServiceObjectDetectorVersions" minOccurs="0"/>
                <xsd:element ref="ns4:_activity"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7b97e9-a679-4c3e-bf41-780102efce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54730e-b658-4c25-9209-be6e654fd9f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C92F81-A6B6-4190-80A1-406B3B4C18B8}">
  <ds:schemaRefs>
    <ds:schemaRef ds:uri="http://schemas.microsoft.com/office/2006/documentManagement/types"/>
    <ds:schemaRef ds:uri="http://purl.org/dc/elements/1.1/"/>
    <ds:schemaRef ds:uri="http://purl.org/dc/terms/"/>
    <ds:schemaRef ds:uri="e454730e-b658-4c25-9209-be6e654fd9f1"/>
    <ds:schemaRef ds:uri="http://schemas.microsoft.com/office/infopath/2007/PartnerControls"/>
    <ds:schemaRef ds:uri="http://www.w3.org/XML/1998/namespace"/>
    <ds:schemaRef ds:uri="http://schemas.openxmlformats.org/package/2006/metadata/core-properties"/>
    <ds:schemaRef ds:uri="f07b97e9-a679-4c3e-bf41-780102efce2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B916DD8-9028-41F0-AB19-FE384D2009A2}">
  <ds:schemaRefs>
    <ds:schemaRef ds:uri="http://schemas.microsoft.com/sharepoint/v3/contenttype/forms"/>
  </ds:schemaRefs>
</ds:datastoreItem>
</file>

<file path=customXml/itemProps3.xml><?xml version="1.0" encoding="utf-8"?>
<ds:datastoreItem xmlns:ds="http://schemas.openxmlformats.org/officeDocument/2006/customXml" ds:itemID="{15338EAB-2FA1-43CD-A733-881055F74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7b97e9-a679-4c3e-bf41-780102efce20"/>
    <ds:schemaRef ds:uri="e454730e-b658-4c25-9209-be6e654fd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{3539473A-6BEC-42F5-83F8-2F4B66EFB224}tf67498733_win32</Template>
  <TotalTime>444</TotalTime>
  <Words>1516</Words>
  <Application>Microsoft Office PowerPoint</Application>
  <PresentationFormat>Widescreen</PresentationFormat>
  <Paragraphs>101</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ChronicleVTI</vt:lpstr>
      <vt:lpstr>Melissa Seeley animal control officer since 2017  Nationally certified</vt:lpstr>
      <vt:lpstr>What does animal control do?</vt:lpstr>
      <vt:lpstr>Let’s talk about wildlife </vt:lpstr>
      <vt:lpstr>Weston is largely made up of wildlife preserves Trout Brook Katherine Ordway and devils den to name a few</vt:lpstr>
      <vt:lpstr>In this area of Connecticut, you will see wildlife out and about. Just seeing an animal is not something to be worried about.</vt:lpstr>
      <vt:lpstr>Let’s meet some of our wild neighbors.</vt:lpstr>
      <vt:lpstr>The Coyote-first documented in the 1950’s they are now common across Connecticut and live in a variety of habitats</vt:lpstr>
      <vt:lpstr>Myth: coyotes must be hunted to control their numbers</vt:lpstr>
      <vt:lpstr>“What should I do if I see a coyote in my yard or on my property?”</vt:lpstr>
      <vt:lpstr>PowerPoint Presentation</vt:lpstr>
      <vt:lpstr>Black bear</vt:lpstr>
      <vt:lpstr>Myth: bear that wander into towns are dangerous</vt:lpstr>
      <vt:lpstr>PowerPoint Presentation</vt:lpstr>
      <vt:lpstr>PowerPoint Presentation</vt:lpstr>
      <vt:lpstr>Red fox</vt:lpstr>
      <vt:lpstr>Myth: the fox will attack children</vt:lpstr>
      <vt:lpstr>“What should I do if there is a fox on my property?”</vt:lpstr>
      <vt:lpstr>PowerPoint Presentation</vt:lpstr>
      <vt:lpstr>Raccoon</vt:lpstr>
      <vt:lpstr>Myth: If you see a raccoon out during the day, it has rabies</vt:lpstr>
      <vt:lpstr>What should I do if I see a raccoon on my property</vt:lpstr>
      <vt:lpstr>It’s all about prevention</vt:lpstr>
      <vt:lpstr>bobcat</vt:lpstr>
      <vt:lpstr>Myth: bobcats want to eat your pets</vt:lpstr>
      <vt:lpstr>What should I do if I have a bobcat on my property?</vt:lpstr>
      <vt:lpstr>White tailed deer</vt:lpstr>
      <vt:lpstr>Myth-If you see a fawn alone it has been orphaned</vt:lpstr>
      <vt:lpstr>The deer are in my yard and ruining my plants!! What can I do?</vt:lpstr>
      <vt:lpstr>How to make your yard less tempting to deer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Melissa Seeley animal control officer since 2017  Nationally certified</dc:title>
  <dc:creator>Melissa Seeley</dc:creator>
  <cp:lastModifiedBy>Melissa Seeley</cp:lastModifiedBy>
  <cp:revision>8</cp:revision>
  <dcterms:created xsi:type="dcterms:W3CDTF">2024-05-03T13:05:03Z</dcterms:created>
  <dcterms:modified xsi:type="dcterms:W3CDTF">2024-05-15T19:24:10Z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0x01010018DF4ABAA8EAE145B0C1445739BBBFDC</vt:lpwstr>
  </property>
</Properties>
</file>