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4.xml" ContentType="application/vnd.openxmlformats-officedocument.drawingml.chart+xml"/>
  <Override PartName="/ppt/notesSlides/notesSlide9.xml" ContentType="application/vnd.openxmlformats-officedocument.presentationml.notesSlide+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charts/chart6.xml" ContentType="application/vnd.openxmlformats-officedocument.drawingml.chart+xml"/>
  <Override PartName="/ppt/charts/style2.xml" ContentType="application/vnd.ms-office.chartstyle+xml"/>
  <Override PartName="/ppt/charts/colors2.xml" ContentType="application/vnd.ms-office.chartcolorstyle+xml"/>
  <Override PartName="/ppt/charts/chart7.xml" ContentType="application/vnd.openxmlformats-officedocument.drawingml.chart+xml"/>
  <Override PartName="/ppt/drawings/drawing2.xml" ContentType="application/vnd.openxmlformats-officedocument.drawingml.chartshapes+xml"/>
  <Override PartName="/ppt/notesSlides/notesSlide11.xml" ContentType="application/vnd.openxmlformats-officedocument.presentationml.notesSlide+xml"/>
  <Override PartName="/ppt/charts/chart8.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charts/chart9.xml" ContentType="application/vnd.openxmlformats-officedocument.drawingml.chart+xml"/>
  <Override PartName="/ppt/notesSlides/notesSlide14.xml" ContentType="application/vnd.openxmlformats-officedocument.presentationml.notesSlide+xml"/>
  <Override PartName="/ppt/charts/chart10.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5.xml" ContentType="application/vnd.openxmlformats-officedocument.presentationml.notesSlide+xml"/>
  <Override PartName="/ppt/charts/chart11.xml" ContentType="application/vnd.openxmlformats-officedocument.drawingml.chart+xml"/>
  <Override PartName="/ppt/notesSlides/notesSlide16.xml" ContentType="application/vnd.openxmlformats-officedocument.presentationml.notesSlide+xml"/>
  <Override PartName="/ppt/charts/chart12.xml" ContentType="application/vnd.openxmlformats-officedocument.drawingml.chart+xml"/>
  <Override PartName="/ppt/notesSlides/notesSlide17.xml" ContentType="application/vnd.openxmlformats-officedocument.presentationml.notesSlide+xml"/>
  <Override PartName="/ppt/charts/chart13.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8.xml" ContentType="application/vnd.openxmlformats-officedocument.presentationml.notesSlide+xml"/>
  <Override PartName="/ppt/charts/chart1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3" r:id="rId1"/>
  </p:sldMasterIdLst>
  <p:notesMasterIdLst>
    <p:notesMasterId r:id="rId36"/>
  </p:notesMasterIdLst>
  <p:sldIdLst>
    <p:sldId id="256" r:id="rId2"/>
    <p:sldId id="257" r:id="rId3"/>
    <p:sldId id="473" r:id="rId4"/>
    <p:sldId id="443" r:id="rId5"/>
    <p:sldId id="320" r:id="rId6"/>
    <p:sldId id="445" r:id="rId7"/>
    <p:sldId id="440" r:id="rId8"/>
    <p:sldId id="401" r:id="rId9"/>
    <p:sldId id="446" r:id="rId10"/>
    <p:sldId id="460" r:id="rId11"/>
    <p:sldId id="402" r:id="rId12"/>
    <p:sldId id="453" r:id="rId13"/>
    <p:sldId id="428" r:id="rId14"/>
    <p:sldId id="474" r:id="rId15"/>
    <p:sldId id="454" r:id="rId16"/>
    <p:sldId id="476" r:id="rId17"/>
    <p:sldId id="403" r:id="rId18"/>
    <p:sldId id="466" r:id="rId19"/>
    <p:sldId id="455" r:id="rId20"/>
    <p:sldId id="458" r:id="rId21"/>
    <p:sldId id="459" r:id="rId22"/>
    <p:sldId id="472" r:id="rId23"/>
    <p:sldId id="404" r:id="rId24"/>
    <p:sldId id="467" r:id="rId25"/>
    <p:sldId id="393" r:id="rId26"/>
    <p:sldId id="471" r:id="rId27"/>
    <p:sldId id="468" r:id="rId28"/>
    <p:sldId id="450" r:id="rId29"/>
    <p:sldId id="405" r:id="rId30"/>
    <p:sldId id="470" r:id="rId31"/>
    <p:sldId id="268" r:id="rId32"/>
    <p:sldId id="435" r:id="rId33"/>
    <p:sldId id="284" r:id="rId34"/>
    <p:sldId id="444"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Palmer" initials="LP" lastIdx="3" clrIdx="0">
    <p:extLst>
      <p:ext uri="{19B8F6BF-5375-455C-9EA6-DF929625EA0E}">
        <p15:presenceInfo xmlns:p15="http://schemas.microsoft.com/office/powerpoint/2012/main" userId="0ef16d62e9f6395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77BA"/>
    <a:srgbClr val="6DD9FF"/>
    <a:srgbClr val="C08EBC"/>
    <a:srgbClr val="009242"/>
    <a:srgbClr val="000066"/>
    <a:srgbClr val="4C12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8627" autoAdjust="0"/>
    <p:restoredTop sz="94935" autoAdjust="0"/>
  </p:normalViewPr>
  <p:slideViewPr>
    <p:cSldViewPr>
      <p:cViewPr varScale="1">
        <p:scale>
          <a:sx n="80" d="100"/>
          <a:sy n="80" d="100"/>
        </p:scale>
        <p:origin x="1220"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10.2.0.6\Town%20Finance\Finance\Rick\BUDGET\Budget%202023-24\fund%20bal%20chart.xlsx" TargetMode="Externa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4.xml"/><Relationship Id="rId1" Type="http://schemas.microsoft.com/office/2011/relationships/chartStyle" Target="style4.xml"/></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5.xml"/><Relationship Id="rId1" Type="http://schemas.microsoft.com/office/2011/relationships/chartStyle" Target="style5.xml"/></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1.xml"/><Relationship Id="rId1" Type="http://schemas.microsoft.com/office/2011/relationships/chartStyle" Target="style1.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2.xml"/><Relationship Id="rId1" Type="http://schemas.microsoft.com/office/2011/relationships/chartStyle" Target="style2.xm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embeddings/oleObject1.bin"/></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3.xml"/><Relationship Id="rId1" Type="http://schemas.microsoft.com/office/2011/relationships/chartStyle" Target="style3.xm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manualLayout>
          <c:layoutTarget val="inner"/>
          <c:xMode val="edge"/>
          <c:yMode val="edge"/>
          <c:x val="0.10318396825264924"/>
          <c:y val="0.15361996391011193"/>
          <c:w val="0.83671960046202809"/>
          <c:h val="0.74719737525774799"/>
        </c:manualLayout>
      </c:layout>
      <c:barChart>
        <c:barDir val="col"/>
        <c:grouping val="clustered"/>
        <c:varyColors val="0"/>
        <c:ser>
          <c:idx val="1"/>
          <c:order val="0"/>
          <c:tx>
            <c:strRef>
              <c:f>'[fund bal chart.xlsx]Sheet1'!$B$1</c:f>
              <c:strCache>
                <c:ptCount val="1"/>
                <c:pt idx="0">
                  <c:v>Fund Balance</c:v>
                </c:pt>
              </c:strCache>
            </c:strRef>
          </c:tx>
          <c:invertIfNegative val="0"/>
          <c:cat>
            <c:numRef>
              <c:f>'[fund bal chart.xlsx]Sheet1'!$A$2:$A$12</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'[fund bal chart.xlsx]Sheet1'!$B$2:$B$12</c:f>
              <c:numCache>
                <c:formatCode>_(* #,##0_);_(* \(#,##0\);_(* "-"??_);_(@_)</c:formatCode>
                <c:ptCount val="11"/>
                <c:pt idx="0">
                  <c:v>10697573</c:v>
                </c:pt>
                <c:pt idx="1">
                  <c:v>11707430</c:v>
                </c:pt>
                <c:pt idx="2">
                  <c:v>12511772</c:v>
                </c:pt>
                <c:pt idx="3">
                  <c:v>13352984</c:v>
                </c:pt>
                <c:pt idx="4">
                  <c:v>13883633</c:v>
                </c:pt>
                <c:pt idx="5">
                  <c:v>14552699</c:v>
                </c:pt>
                <c:pt idx="6">
                  <c:v>14462717</c:v>
                </c:pt>
                <c:pt idx="7">
                  <c:v>17221658</c:v>
                </c:pt>
                <c:pt idx="8">
                  <c:v>18657924</c:v>
                </c:pt>
                <c:pt idx="9">
                  <c:v>16778291</c:v>
                </c:pt>
                <c:pt idx="10">
                  <c:v>17994062</c:v>
                </c:pt>
              </c:numCache>
            </c:numRef>
          </c:val>
          <c:extLst>
            <c:ext xmlns:c16="http://schemas.microsoft.com/office/drawing/2014/chart" uri="{C3380CC4-5D6E-409C-BE32-E72D297353CC}">
              <c16:uniqueId val="{00000000-E7D3-8B49-B343-E52576EA3043}"/>
            </c:ext>
          </c:extLst>
        </c:ser>
        <c:ser>
          <c:idx val="2"/>
          <c:order val="1"/>
          <c:tx>
            <c:strRef>
              <c:f>'[fund bal chart.xlsx]Sheet1'!$C$1</c:f>
              <c:strCache>
                <c:ptCount val="1"/>
                <c:pt idx="0">
                  <c:v> </c:v>
                </c:pt>
              </c:strCache>
            </c:strRef>
          </c:tx>
          <c:invertIfNegative val="0"/>
          <c:cat>
            <c:numRef>
              <c:f>'[fund bal chart.xlsx]Sheet1'!$A$2:$A$12</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'[fund bal chart.xlsx]Sheet1'!$C$2:$C$11</c:f>
              <c:numCache>
                <c:formatCode>_(* #,##0.00_);_(* \(#,##0.00\);_(* "-"??_);_(@_)</c:formatCode>
                <c:ptCount val="10"/>
                <c:pt idx="0" formatCode="_(* #,##0_);_(* \(#,##0\);_(* &quot;-&quot;??_);_(@_)">
                  <c:v>0</c:v>
                </c:pt>
                <c:pt idx="1">
                  <c:v>0</c:v>
                </c:pt>
                <c:pt idx="2" formatCode="General">
                  <c:v>0</c:v>
                </c:pt>
                <c:pt idx="3" formatCode="General">
                  <c:v>0</c:v>
                </c:pt>
                <c:pt idx="4" formatCode="General">
                  <c:v>0</c:v>
                </c:pt>
                <c:pt idx="5" formatCode="General">
                  <c:v>0</c:v>
                </c:pt>
                <c:pt idx="6" formatCode="General">
                  <c:v>0</c:v>
                </c:pt>
                <c:pt idx="7" formatCode="General">
                  <c:v>0</c:v>
                </c:pt>
                <c:pt idx="8" formatCode="General">
                  <c:v>0</c:v>
                </c:pt>
              </c:numCache>
            </c:numRef>
          </c:val>
          <c:extLst>
            <c:ext xmlns:c16="http://schemas.microsoft.com/office/drawing/2014/chart" uri="{C3380CC4-5D6E-409C-BE32-E72D297353CC}">
              <c16:uniqueId val="{00000001-E7D3-8B49-B343-E52576EA3043}"/>
            </c:ext>
          </c:extLst>
        </c:ser>
        <c:ser>
          <c:idx val="4"/>
          <c:order val="3"/>
          <c:tx>
            <c:strRef>
              <c:f>'[fund bal chart.xlsx]Sheet1'!$E$1</c:f>
              <c:strCache>
                <c:ptCount val="1"/>
                <c:pt idx="0">
                  <c:v> </c:v>
                </c:pt>
              </c:strCache>
            </c:strRef>
          </c:tx>
          <c:invertIfNegative val="0"/>
          <c:cat>
            <c:numRef>
              <c:f>'[fund bal chart.xlsx]Sheet1'!$A$2:$A$12</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'[fund bal chart.xlsx]Sheet1'!$E$2:$E$12</c:f>
              <c:numCache>
                <c:formatCode>_(* #,##0_);_(* \(#,##0\);_(* "-"??_);_(@_)</c:formatCode>
                <c:ptCount val="11"/>
                <c:pt idx="0">
                  <c:v>0</c:v>
                </c:pt>
                <c:pt idx="1">
                  <c:v>0</c:v>
                </c:pt>
                <c:pt idx="2" formatCode="0.0%">
                  <c:v>0</c:v>
                </c:pt>
                <c:pt idx="3" formatCode="General">
                  <c:v>0</c:v>
                </c:pt>
                <c:pt idx="4" formatCode="General">
                  <c:v>0</c:v>
                </c:pt>
                <c:pt idx="5" formatCode="General">
                  <c:v>0</c:v>
                </c:pt>
                <c:pt idx="6" formatCode="General">
                  <c:v>0</c:v>
                </c:pt>
                <c:pt idx="7" formatCode="General">
                  <c:v>0</c:v>
                </c:pt>
                <c:pt idx="8" formatCode="General">
                  <c:v>0</c:v>
                </c:pt>
                <c:pt idx="9" formatCode="General">
                  <c:v>0.20100000000000001</c:v>
                </c:pt>
                <c:pt idx="10" formatCode="0.00%">
                  <c:v>0.20100000000000001</c:v>
                </c:pt>
              </c:numCache>
            </c:numRef>
          </c:val>
          <c:extLst>
            <c:ext xmlns:c16="http://schemas.microsoft.com/office/drawing/2014/chart" uri="{C3380CC4-5D6E-409C-BE32-E72D297353CC}">
              <c16:uniqueId val="{00000002-E7D3-8B49-B343-E52576EA3043}"/>
            </c:ext>
          </c:extLst>
        </c:ser>
        <c:ser>
          <c:idx val="5"/>
          <c:order val="4"/>
          <c:tx>
            <c:strRef>
              <c:f>'[fund bal chart.xlsx]Sheet1'!$E$1</c:f>
              <c:strCache>
                <c:ptCount val="1"/>
                <c:pt idx="0">
                  <c:v> </c:v>
                </c:pt>
              </c:strCache>
            </c:strRef>
          </c:tx>
          <c:invertIfNegative val="0"/>
          <c:val>
            <c:numRef>
              <c:f>'[fund bal chart.xlsx]Sheet1'!$E$2:$E$12</c:f>
              <c:numCache>
                <c:formatCode>_(* #,##0_);_(* \(#,##0\);_(* "-"??_);_(@_)</c:formatCode>
                <c:ptCount val="11"/>
                <c:pt idx="0">
                  <c:v>0</c:v>
                </c:pt>
                <c:pt idx="1">
                  <c:v>0</c:v>
                </c:pt>
                <c:pt idx="2" formatCode="0.0%">
                  <c:v>0</c:v>
                </c:pt>
                <c:pt idx="3" formatCode="General">
                  <c:v>0</c:v>
                </c:pt>
                <c:pt idx="4" formatCode="General">
                  <c:v>0</c:v>
                </c:pt>
                <c:pt idx="5" formatCode="General">
                  <c:v>0</c:v>
                </c:pt>
                <c:pt idx="6" formatCode="General">
                  <c:v>0</c:v>
                </c:pt>
                <c:pt idx="7" formatCode="General">
                  <c:v>0</c:v>
                </c:pt>
                <c:pt idx="8" formatCode="General">
                  <c:v>0</c:v>
                </c:pt>
                <c:pt idx="9" formatCode="General">
                  <c:v>0.20100000000000001</c:v>
                </c:pt>
                <c:pt idx="10" formatCode="0.00%">
                  <c:v>0.20100000000000001</c:v>
                </c:pt>
              </c:numCache>
            </c:numRef>
          </c:val>
          <c:extLst>
            <c:ext xmlns:c16="http://schemas.microsoft.com/office/drawing/2014/chart" uri="{C3380CC4-5D6E-409C-BE32-E72D297353CC}">
              <c16:uniqueId val="{00000003-E7D3-8B49-B343-E52576EA3043}"/>
            </c:ext>
          </c:extLst>
        </c:ser>
        <c:dLbls>
          <c:showLegendKey val="0"/>
          <c:showVal val="0"/>
          <c:showCatName val="0"/>
          <c:showSerName val="0"/>
          <c:showPercent val="0"/>
          <c:showBubbleSize val="0"/>
        </c:dLbls>
        <c:gapWidth val="150"/>
        <c:axId val="152984576"/>
        <c:axId val="152994560"/>
      </c:barChart>
      <c:lineChart>
        <c:grouping val="standard"/>
        <c:varyColors val="0"/>
        <c:ser>
          <c:idx val="3"/>
          <c:order val="2"/>
          <c:tx>
            <c:strRef>
              <c:f>'[fund bal chart.xlsx]Sheet1'!$D$1</c:f>
              <c:strCache>
                <c:ptCount val="1"/>
                <c:pt idx="0">
                  <c:v>% of Budget</c:v>
                </c:pt>
              </c:strCache>
            </c:strRef>
          </c:tx>
          <c:marker>
            <c:symbol val="none"/>
          </c:marker>
          <c:cat>
            <c:numRef>
              <c:f>'[fund bal chart.xlsx]Sheet1'!$A$2:$A$12</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'[fund bal chart.xlsx]Sheet1'!$D$2:$D$12</c:f>
              <c:numCache>
                <c:formatCode>0.00%</c:formatCode>
                <c:ptCount val="11"/>
                <c:pt idx="0">
                  <c:v>0.159</c:v>
                </c:pt>
                <c:pt idx="1">
                  <c:v>0.17100000000000001</c:v>
                </c:pt>
                <c:pt idx="2">
                  <c:v>0.182</c:v>
                </c:pt>
                <c:pt idx="3">
                  <c:v>0.192</c:v>
                </c:pt>
                <c:pt idx="4">
                  <c:v>0.19500000000000001</c:v>
                </c:pt>
                <c:pt idx="5">
                  <c:v>0.19800000000000001</c:v>
                </c:pt>
                <c:pt idx="6">
                  <c:v>0.19400000000000001</c:v>
                </c:pt>
                <c:pt idx="7">
                  <c:v>0.22700000000000001</c:v>
                </c:pt>
                <c:pt idx="8">
                  <c:v>0.24</c:v>
                </c:pt>
                <c:pt idx="9">
                  <c:v>0.21051958061633363</c:v>
                </c:pt>
                <c:pt idx="10">
                  <c:v>0.22162085401450865</c:v>
                </c:pt>
              </c:numCache>
            </c:numRef>
          </c:val>
          <c:smooth val="0"/>
          <c:extLst>
            <c:ext xmlns:c16="http://schemas.microsoft.com/office/drawing/2014/chart" uri="{C3380CC4-5D6E-409C-BE32-E72D297353CC}">
              <c16:uniqueId val="{00000004-E7D3-8B49-B343-E52576EA3043}"/>
            </c:ext>
          </c:extLst>
        </c:ser>
        <c:dLbls>
          <c:showLegendKey val="0"/>
          <c:showVal val="0"/>
          <c:showCatName val="0"/>
          <c:showSerName val="0"/>
          <c:showPercent val="0"/>
          <c:showBubbleSize val="0"/>
        </c:dLbls>
        <c:marker val="1"/>
        <c:smooth val="0"/>
        <c:axId val="153001984"/>
        <c:axId val="152996096"/>
      </c:lineChart>
      <c:catAx>
        <c:axId val="152984576"/>
        <c:scaling>
          <c:orientation val="minMax"/>
        </c:scaling>
        <c:delete val="0"/>
        <c:axPos val="b"/>
        <c:numFmt formatCode="General" sourceLinked="1"/>
        <c:majorTickMark val="out"/>
        <c:minorTickMark val="none"/>
        <c:tickLblPos val="nextTo"/>
        <c:crossAx val="152994560"/>
        <c:crosses val="autoZero"/>
        <c:auto val="1"/>
        <c:lblAlgn val="ctr"/>
        <c:lblOffset val="100"/>
        <c:noMultiLvlLbl val="0"/>
      </c:catAx>
      <c:valAx>
        <c:axId val="152994560"/>
        <c:scaling>
          <c:orientation val="minMax"/>
        </c:scaling>
        <c:delete val="0"/>
        <c:axPos val="l"/>
        <c:majorGridlines/>
        <c:numFmt formatCode="&quot;$&quot;#,##0" sourceLinked="0"/>
        <c:majorTickMark val="out"/>
        <c:minorTickMark val="none"/>
        <c:tickLblPos val="nextTo"/>
        <c:crossAx val="152984576"/>
        <c:crosses val="autoZero"/>
        <c:crossBetween val="between"/>
      </c:valAx>
      <c:valAx>
        <c:axId val="152996096"/>
        <c:scaling>
          <c:orientation val="minMax"/>
        </c:scaling>
        <c:delete val="0"/>
        <c:axPos val="r"/>
        <c:numFmt formatCode="0.00%" sourceLinked="1"/>
        <c:majorTickMark val="out"/>
        <c:minorTickMark val="none"/>
        <c:tickLblPos val="nextTo"/>
        <c:crossAx val="153001984"/>
        <c:crosses val="max"/>
        <c:crossBetween val="between"/>
      </c:valAx>
      <c:catAx>
        <c:axId val="153001984"/>
        <c:scaling>
          <c:orientation val="minMax"/>
        </c:scaling>
        <c:delete val="1"/>
        <c:axPos val="b"/>
        <c:numFmt formatCode="General" sourceLinked="1"/>
        <c:majorTickMark val="out"/>
        <c:minorTickMark val="none"/>
        <c:tickLblPos val="nextTo"/>
        <c:crossAx val="152996096"/>
        <c:crosses val="autoZero"/>
        <c:auto val="1"/>
        <c:lblAlgn val="ctr"/>
        <c:lblOffset val="100"/>
        <c:noMultiLvlLbl val="0"/>
      </c:catAx>
    </c:plotArea>
    <c:legend>
      <c:legendPos val="b"/>
      <c:legendEntry>
        <c:idx val="1"/>
        <c:delete val="1"/>
      </c:legendEntry>
      <c:legendEntry>
        <c:idx val="2"/>
        <c:delete val="1"/>
      </c:legendEntry>
      <c:legendEntry>
        <c:idx val="3"/>
        <c:delete val="1"/>
      </c:legendEntry>
      <c:overlay val="0"/>
    </c:legend>
    <c:plotVisOnly val="1"/>
    <c:dispBlanksAs val="gap"/>
    <c:showDLblsOverMax val="0"/>
  </c:chart>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Maximizing</a:t>
            </a:r>
            <a:r>
              <a:rPr lang="en-US" baseline="0" dirty="0"/>
              <a:t> Other Sources of Funding</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60F8-4BB6-B1CF-6EB89B0DFCCD}"/>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60F8-4BB6-B1CF-6EB89B0DFCCD}"/>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60F8-4BB6-B1CF-6EB89B0DFCCD}"/>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7-60F8-4BB6-B1CF-6EB89B0DFCC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Grant Funded - $25,602,003</c:v>
                </c:pt>
                <c:pt idx="1">
                  <c:v>FY 25 Capital - $225,000</c:v>
                </c:pt>
                <c:pt idx="2">
                  <c:v>Previous Capital - $5,800,224</c:v>
                </c:pt>
                <c:pt idx="3">
                  <c:v>Future Capital - $225,000</c:v>
                </c:pt>
              </c:strCache>
            </c:strRef>
          </c:cat>
          <c:val>
            <c:numRef>
              <c:f>Sheet1!$B$2:$B$5</c:f>
              <c:numCache>
                <c:formatCode>#,##0</c:formatCode>
                <c:ptCount val="4"/>
                <c:pt idx="0">
                  <c:v>25602003</c:v>
                </c:pt>
                <c:pt idx="1">
                  <c:v>225000</c:v>
                </c:pt>
                <c:pt idx="2">
                  <c:v>5800224</c:v>
                </c:pt>
                <c:pt idx="3">
                  <c:v>225000</c:v>
                </c:pt>
              </c:numCache>
            </c:numRef>
          </c:val>
          <c:extLst>
            <c:ext xmlns:c16="http://schemas.microsoft.com/office/drawing/2014/chart" uri="{C3380CC4-5D6E-409C-BE32-E72D297353CC}">
              <c16:uniqueId val="{00000000-C59A-488C-AE4D-3131A64226C9}"/>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75"/>
      <c:rotY val="0"/>
      <c:rAngAx val="0"/>
    </c:view3D>
    <c:floor>
      <c:thickness val="0"/>
    </c:floor>
    <c:sideWall>
      <c:thickness val="0"/>
    </c:sideWall>
    <c:backWall>
      <c:thickness val="0"/>
    </c:backWall>
    <c:plotArea>
      <c:layout>
        <c:manualLayout>
          <c:layoutTarget val="inner"/>
          <c:xMode val="edge"/>
          <c:yMode val="edge"/>
          <c:x val="6.0416388629387426E-2"/>
          <c:y val="0.11268034125131296"/>
          <c:w val="0.59433577958009876"/>
          <c:h val="0.81083631989839389"/>
        </c:manualLayout>
      </c:layout>
      <c:pie3DChart>
        <c:varyColors val="1"/>
        <c:ser>
          <c:idx val="0"/>
          <c:order val="0"/>
          <c:tx>
            <c:strRef>
              <c:f>Sheet1!$B$1</c:f>
              <c:strCache>
                <c:ptCount val="1"/>
                <c:pt idx="0">
                  <c:v>AMOUNT</c:v>
                </c:pt>
              </c:strCache>
            </c:strRef>
          </c:tx>
          <c:dPt>
            <c:idx val="0"/>
            <c:bubble3D val="0"/>
            <c:spPr>
              <a:solidFill>
                <a:schemeClr val="accent2">
                  <a:lumMod val="75000"/>
                </a:schemeClr>
              </a:solidFill>
            </c:spPr>
            <c:extLst>
              <c:ext xmlns:c16="http://schemas.microsoft.com/office/drawing/2014/chart" uri="{C3380CC4-5D6E-409C-BE32-E72D297353CC}">
                <c16:uniqueId val="{00000001-A774-4C48-AEC4-369941E7613A}"/>
              </c:ext>
            </c:extLst>
          </c:dPt>
          <c:dPt>
            <c:idx val="1"/>
            <c:bubble3D val="0"/>
            <c:spPr>
              <a:solidFill>
                <a:srgbClr val="FF0000"/>
              </a:solidFill>
            </c:spPr>
            <c:extLst>
              <c:ext xmlns:c16="http://schemas.microsoft.com/office/drawing/2014/chart" uri="{C3380CC4-5D6E-409C-BE32-E72D297353CC}">
                <c16:uniqueId val="{00000003-A774-4C48-AEC4-369941E7613A}"/>
              </c:ext>
            </c:extLst>
          </c:dPt>
          <c:dPt>
            <c:idx val="2"/>
            <c:bubble3D val="0"/>
            <c:spPr>
              <a:solidFill>
                <a:srgbClr val="92D050"/>
              </a:solidFill>
            </c:spPr>
            <c:extLst>
              <c:ext xmlns:c16="http://schemas.microsoft.com/office/drawing/2014/chart" uri="{C3380CC4-5D6E-409C-BE32-E72D297353CC}">
                <c16:uniqueId val="{00000005-A774-4C48-AEC4-369941E7613A}"/>
              </c:ext>
            </c:extLst>
          </c:dPt>
          <c:dPt>
            <c:idx val="3"/>
            <c:bubble3D val="0"/>
            <c:spPr>
              <a:solidFill>
                <a:srgbClr val="BF77BA"/>
              </a:solidFill>
            </c:spPr>
            <c:extLst>
              <c:ext xmlns:c16="http://schemas.microsoft.com/office/drawing/2014/chart" uri="{C3380CC4-5D6E-409C-BE32-E72D297353CC}">
                <c16:uniqueId val="{00000007-A774-4C48-AEC4-369941E7613A}"/>
              </c:ext>
            </c:extLst>
          </c:dPt>
          <c:dPt>
            <c:idx val="4"/>
            <c:bubble3D val="0"/>
            <c:spPr>
              <a:solidFill>
                <a:srgbClr val="0070C0"/>
              </a:solidFill>
            </c:spPr>
            <c:extLst>
              <c:ext xmlns:c16="http://schemas.microsoft.com/office/drawing/2014/chart" uri="{C3380CC4-5D6E-409C-BE32-E72D297353CC}">
                <c16:uniqueId val="{00000009-A774-4C48-AEC4-369941E7613A}"/>
              </c:ext>
            </c:extLst>
          </c:dPt>
          <c:dPt>
            <c:idx val="5"/>
            <c:bubble3D val="0"/>
            <c:spPr>
              <a:solidFill>
                <a:srgbClr val="FFC000"/>
              </a:solidFill>
            </c:spPr>
            <c:extLst>
              <c:ext xmlns:c16="http://schemas.microsoft.com/office/drawing/2014/chart" uri="{C3380CC4-5D6E-409C-BE32-E72D297353CC}">
                <c16:uniqueId val="{0000000B-A774-4C48-AEC4-369941E7613A}"/>
              </c:ext>
            </c:extLst>
          </c:dPt>
          <c:dLbls>
            <c:dLbl>
              <c:idx val="0"/>
              <c:layout>
                <c:manualLayout>
                  <c:x val="4.2372881355932203E-3"/>
                  <c:y val="5.8729591081734325E-2"/>
                </c:manualLayout>
              </c:layout>
              <c:tx>
                <c:rich>
                  <a:bodyPr/>
                  <a:lstStyle/>
                  <a:p>
                    <a:r>
                      <a:rPr lang="en-US" sz="1800" b="0" i="0" u="none" strike="noStrike" baseline="0" dirty="0"/>
                      <a:t> 16,053,436 </a:t>
                    </a:r>
                    <a:r>
                      <a:rPr lang="en-US" baseline="0" dirty="0"/>
                      <a:t> or </a:t>
                    </a:r>
                    <a:r>
                      <a:rPr lang="en-US" dirty="0"/>
                      <a:t>19.7%</a:t>
                    </a:r>
                  </a:p>
                </c:rich>
              </c:tx>
              <c:dLblPos val="bestFit"/>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A774-4C48-AEC4-369941E7613A}"/>
                </c:ext>
              </c:extLst>
            </c:dLbl>
            <c:dLbl>
              <c:idx val="1"/>
              <c:layout>
                <c:manualLayout>
                  <c:x val="-3.9536901107700521E-4"/>
                  <c:y val="-1.731653113571182E-2"/>
                </c:manualLayout>
              </c:layout>
              <c:tx>
                <c:rich>
                  <a:bodyPr/>
                  <a:lstStyle/>
                  <a:p>
                    <a:r>
                      <a:rPr lang="en-US" dirty="0"/>
                      <a:t>327,562 or 0.4%</a:t>
                    </a:r>
                  </a:p>
                </c:rich>
              </c:tx>
              <c:dLblPos val="bestFit"/>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A774-4C48-AEC4-369941E7613A}"/>
                </c:ext>
              </c:extLst>
            </c:dLbl>
            <c:dLbl>
              <c:idx val="2"/>
              <c:layout>
                <c:manualLayout>
                  <c:x val="-1.6179545353440989E-3"/>
                  <c:y val="6.162789310427106E-2"/>
                </c:manualLayout>
              </c:layout>
              <c:tx>
                <c:rich>
                  <a:bodyPr/>
                  <a:lstStyle/>
                  <a:p>
                    <a:r>
                      <a:rPr lang="en-US" dirty="0"/>
                      <a:t> 3,269,760</a:t>
                    </a:r>
                  </a:p>
                  <a:p>
                    <a:r>
                      <a:rPr lang="en-US" dirty="0"/>
                      <a:t> or</a:t>
                    </a:r>
                    <a:r>
                      <a:rPr lang="en-US" baseline="0" dirty="0"/>
                      <a:t> 4.0</a:t>
                    </a:r>
                    <a:r>
                      <a:rPr lang="en-US" dirty="0"/>
                      <a:t>%</a:t>
                    </a:r>
                  </a:p>
                </c:rich>
              </c:tx>
              <c:dLblPos val="bestFit"/>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A774-4C48-AEC4-369941E7613A}"/>
                </c:ext>
              </c:extLst>
            </c:dLbl>
            <c:dLbl>
              <c:idx val="3"/>
              <c:layout>
                <c:manualLayout>
                  <c:x val="-6.7865073444793714E-2"/>
                  <c:y val="-9.3048415908562415E-2"/>
                </c:manualLayout>
              </c:layout>
              <c:tx>
                <c:rich>
                  <a:bodyPr/>
                  <a:lstStyle/>
                  <a:p>
                    <a:r>
                      <a:rPr lang="en-US" dirty="0"/>
                      <a:t> 59,598,328 or 73.1%</a:t>
                    </a:r>
                  </a:p>
                </c:rich>
              </c:tx>
              <c:dLblPos val="bestFit"/>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A774-4C48-AEC4-369941E7613A}"/>
                </c:ext>
              </c:extLst>
            </c:dLbl>
            <c:dLbl>
              <c:idx val="4"/>
              <c:layout>
                <c:manualLayout>
                  <c:x val="-6.5663396948262828E-2"/>
                  <c:y val="3.5433269704923248E-2"/>
                </c:manualLayout>
              </c:layout>
              <c:tx>
                <c:rich>
                  <a:bodyPr/>
                  <a:lstStyle/>
                  <a:p>
                    <a:r>
                      <a:rPr lang="en-US" dirty="0"/>
                      <a:t>854,000 or</a:t>
                    </a:r>
                    <a:r>
                      <a:rPr lang="en-US" baseline="0" dirty="0"/>
                      <a:t> 1.0</a:t>
                    </a:r>
                    <a:r>
                      <a:rPr lang="en-US" dirty="0"/>
                      <a:t>%</a:t>
                    </a:r>
                  </a:p>
                </c:rich>
              </c:tx>
              <c:dLblPos val="bestFit"/>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A774-4C48-AEC4-369941E7613A}"/>
                </c:ext>
              </c:extLst>
            </c:dLbl>
            <c:dLbl>
              <c:idx val="5"/>
              <c:layout>
                <c:manualLayout>
                  <c:x val="6.1683126473597583E-2"/>
                  <c:y val="-2.0202020202020204E-2"/>
                </c:manualLayout>
              </c:layout>
              <c:tx>
                <c:rich>
                  <a:bodyPr/>
                  <a:lstStyle/>
                  <a:p>
                    <a:r>
                      <a:rPr lang="en-US" dirty="0"/>
                      <a:t>1,526,500 or</a:t>
                    </a:r>
                    <a:r>
                      <a:rPr lang="en-US" baseline="0" dirty="0"/>
                      <a:t> 1.9</a:t>
                    </a:r>
                    <a:r>
                      <a:rPr lang="en-US" dirty="0"/>
                      <a:t>%</a:t>
                    </a:r>
                  </a:p>
                </c:rich>
              </c:tx>
              <c:dLblPos val="bestFit"/>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B-A774-4C48-AEC4-369941E7613A}"/>
                </c:ext>
              </c:extLst>
            </c:dLbl>
            <c:numFmt formatCode="#,##0.00" sourceLinked="0"/>
            <c:spPr>
              <a:noFill/>
              <a:ln>
                <a:noFill/>
              </a:ln>
              <a:effectLst/>
            </c:spPr>
            <c:dLblPos val="outEnd"/>
            <c:showLegendKey val="0"/>
            <c:showVal val="0"/>
            <c:showCatName val="0"/>
            <c:showSerName val="0"/>
            <c:showPercent val="0"/>
            <c:showBubbleSize val="0"/>
            <c:extLst>
              <c:ext xmlns:c15="http://schemas.microsoft.com/office/drawing/2012/chart" uri="{CE6537A1-D6FC-4f65-9D91-7224C49458BB}"/>
            </c:extLst>
          </c:dLbls>
          <c:cat>
            <c:strRef>
              <c:f>Sheet1!$A$2:$A$7</c:f>
              <c:strCache>
                <c:ptCount val="6"/>
                <c:pt idx="0">
                  <c:v>Town Operating</c:v>
                </c:pt>
                <c:pt idx="1">
                  <c:v>Town Debt Service</c:v>
                </c:pt>
                <c:pt idx="2">
                  <c:v>Town Capital (gross)</c:v>
                </c:pt>
                <c:pt idx="3">
                  <c:v>School Operating</c:v>
                </c:pt>
                <c:pt idx="4">
                  <c:v>School Debt Services</c:v>
                </c:pt>
                <c:pt idx="5">
                  <c:v>School Capital (gross)</c:v>
                </c:pt>
              </c:strCache>
            </c:strRef>
          </c:cat>
          <c:val>
            <c:numRef>
              <c:f>Sheet1!$B$2:$B$7</c:f>
              <c:numCache>
                <c:formatCode>_(* #,##0_);_(* \(#,##0\);_(* "-"??_);_(@_)</c:formatCode>
                <c:ptCount val="6"/>
                <c:pt idx="0">
                  <c:v>16053436</c:v>
                </c:pt>
                <c:pt idx="1">
                  <c:v>327562</c:v>
                </c:pt>
                <c:pt idx="2">
                  <c:v>3269760</c:v>
                </c:pt>
                <c:pt idx="3">
                  <c:v>59598328</c:v>
                </c:pt>
                <c:pt idx="4">
                  <c:v>854000</c:v>
                </c:pt>
                <c:pt idx="5">
                  <c:v>1526500</c:v>
                </c:pt>
              </c:numCache>
            </c:numRef>
          </c:val>
          <c:extLst>
            <c:ext xmlns:c16="http://schemas.microsoft.com/office/drawing/2014/chart" uri="{C3380CC4-5D6E-409C-BE32-E72D297353CC}">
              <c16:uniqueId val="{0000000C-A774-4C48-AEC4-369941E7613A}"/>
            </c:ext>
          </c:extLst>
        </c:ser>
        <c:ser>
          <c:idx val="1"/>
          <c:order val="1"/>
          <c:tx>
            <c:strRef>
              <c:f>Sheet1!$C$1</c:f>
              <c:strCache>
                <c:ptCount val="1"/>
                <c:pt idx="0">
                  <c:v>PERCENT</c:v>
                </c:pt>
              </c:strCache>
            </c:strRef>
          </c:tx>
          <c:explosion val="25"/>
          <c:cat>
            <c:strRef>
              <c:f>Sheet1!$A$2:$A$7</c:f>
              <c:strCache>
                <c:ptCount val="6"/>
                <c:pt idx="0">
                  <c:v>Town Operating</c:v>
                </c:pt>
                <c:pt idx="1">
                  <c:v>Town Debt Service</c:v>
                </c:pt>
                <c:pt idx="2">
                  <c:v>Town Capital (gross)</c:v>
                </c:pt>
                <c:pt idx="3">
                  <c:v>School Operating</c:v>
                </c:pt>
                <c:pt idx="4">
                  <c:v>School Debt Services</c:v>
                </c:pt>
                <c:pt idx="5">
                  <c:v>School Capital (gross)</c:v>
                </c:pt>
              </c:strCache>
            </c:strRef>
          </c:cat>
          <c:val>
            <c:numRef>
              <c:f>Sheet1!$C$2:$C$7</c:f>
              <c:numCache>
                <c:formatCode>0.00%</c:formatCode>
                <c:ptCount val="6"/>
                <c:pt idx="0">
                  <c:v>0.19695505667300525</c:v>
                </c:pt>
                <c:pt idx="1">
                  <c:v>4.0187653455573593E-3</c:v>
                </c:pt>
                <c:pt idx="2">
                  <c:v>4.0115758776322133E-2</c:v>
                </c:pt>
                <c:pt idx="3">
                  <c:v>0.73119499581624492</c:v>
                </c:pt>
                <c:pt idx="4">
                  <c:v>1.0477483972823418E-2</c:v>
                </c:pt>
                <c:pt idx="5">
                  <c:v>1.8728195883506965E-2</c:v>
                </c:pt>
              </c:numCache>
            </c:numRef>
          </c:val>
          <c:extLst>
            <c:ext xmlns:c16="http://schemas.microsoft.com/office/drawing/2014/chart" uri="{C3380CC4-5D6E-409C-BE32-E72D297353CC}">
              <c16:uniqueId val="{0000000D-A774-4C48-AEC4-369941E7613A}"/>
            </c:ext>
          </c:extLst>
        </c:ser>
        <c:ser>
          <c:idx val="2"/>
          <c:order val="2"/>
          <c:tx>
            <c:strRef>
              <c:f>Sheet1!$D$1</c:f>
              <c:strCache>
                <c:ptCount val="1"/>
                <c:pt idx="0">
                  <c:v>Column1</c:v>
                </c:pt>
              </c:strCache>
            </c:strRef>
          </c:tx>
          <c:cat>
            <c:strRef>
              <c:f>Sheet1!$A$2:$A$7</c:f>
              <c:strCache>
                <c:ptCount val="6"/>
                <c:pt idx="0">
                  <c:v>Town Operating</c:v>
                </c:pt>
                <c:pt idx="1">
                  <c:v>Town Debt Service</c:v>
                </c:pt>
                <c:pt idx="2">
                  <c:v>Town Capital (gross)</c:v>
                </c:pt>
                <c:pt idx="3">
                  <c:v>School Operating</c:v>
                </c:pt>
                <c:pt idx="4">
                  <c:v>School Debt Services</c:v>
                </c:pt>
                <c:pt idx="5">
                  <c:v>School Capital (gross)</c:v>
                </c:pt>
              </c:strCache>
            </c:strRef>
          </c:cat>
          <c:val>
            <c:numRef>
              <c:f>Sheet1!$D$2:$D$7</c:f>
              <c:numCache>
                <c:formatCode>General</c:formatCode>
                <c:ptCount val="6"/>
                <c:pt idx="0">
                  <c:v>0</c:v>
                </c:pt>
                <c:pt idx="1">
                  <c:v>0</c:v>
                </c:pt>
                <c:pt idx="2">
                  <c:v>0</c:v>
                </c:pt>
                <c:pt idx="3">
                  <c:v>0</c:v>
                </c:pt>
                <c:pt idx="4">
                  <c:v>0</c:v>
                </c:pt>
                <c:pt idx="5">
                  <c:v>0</c:v>
                </c:pt>
              </c:numCache>
            </c:numRef>
          </c:val>
          <c:extLst>
            <c:ext xmlns:c16="http://schemas.microsoft.com/office/drawing/2014/chart" uri="{C3380CC4-5D6E-409C-BE32-E72D297353CC}">
              <c16:uniqueId val="{0000000E-A774-4C48-AEC4-369941E7613A}"/>
            </c:ext>
          </c:extLst>
        </c:ser>
        <c:dLbls>
          <c:showLegendKey val="0"/>
          <c:showVal val="0"/>
          <c:showCatName val="0"/>
          <c:showSerName val="0"/>
          <c:showPercent val="0"/>
          <c:showBubbleSize val="0"/>
          <c:showLeaderLines val="1"/>
        </c:dLbls>
      </c:pie3DChart>
    </c:plotArea>
    <c:legend>
      <c:legendPos val="r"/>
      <c:layout>
        <c:manualLayout>
          <c:xMode val="edge"/>
          <c:yMode val="edge"/>
          <c:x val="0.71938553761288315"/>
          <c:y val="0.41974695763821485"/>
          <c:w val="0.26009075136794341"/>
          <c:h val="0.41794604458567042"/>
        </c:manualLayout>
      </c:layout>
      <c:overlay val="0"/>
    </c:legend>
    <c:plotVisOnly val="1"/>
    <c:dispBlanksAs val="zero"/>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Debt</c:v>
                </c:pt>
              </c:strCache>
            </c:strRef>
          </c:tx>
          <c:invertIfNegative val="0"/>
          <c:dLbls>
            <c:spPr>
              <a:noFill/>
              <a:ln>
                <a:noFill/>
              </a:ln>
              <a:effectLst/>
            </c:spPr>
            <c:txPr>
              <a:bodyPr/>
              <a:lstStyle/>
              <a:p>
                <a:pPr>
                  <a:defRPr sz="1900" b="1" i="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2"/>
                <c:pt idx="0">
                  <c:v>2015</c:v>
                </c:pt>
                <c:pt idx="1">
                  <c:v>2016</c:v>
                </c:pt>
                <c:pt idx="2">
                  <c:v>2017</c:v>
                </c:pt>
                <c:pt idx="3">
                  <c:v>2018</c:v>
                </c:pt>
                <c:pt idx="4">
                  <c:v>2019</c:v>
                </c:pt>
                <c:pt idx="5">
                  <c:v>2020</c:v>
                </c:pt>
                <c:pt idx="6">
                  <c:v>2021</c:v>
                </c:pt>
                <c:pt idx="7">
                  <c:v>2022</c:v>
                </c:pt>
                <c:pt idx="8">
                  <c:v>2023</c:v>
                </c:pt>
                <c:pt idx="9">
                  <c:v>2023a</c:v>
                </c:pt>
                <c:pt idx="10">
                  <c:v>2024</c:v>
                </c:pt>
                <c:pt idx="11">
                  <c:v>2025</c:v>
                </c:pt>
              </c:strCache>
            </c:strRef>
          </c:cat>
          <c:val>
            <c:numRef>
              <c:f>Sheet1!$B$2:$B$14</c:f>
              <c:numCache>
                <c:formatCode>0.0%</c:formatCode>
                <c:ptCount val="12"/>
                <c:pt idx="0">
                  <c:v>9.6000000000000002E-2</c:v>
                </c:pt>
                <c:pt idx="1">
                  <c:v>9.1999999999999998E-2</c:v>
                </c:pt>
                <c:pt idx="2">
                  <c:v>9.0999999999999998E-2</c:v>
                </c:pt>
                <c:pt idx="3">
                  <c:v>8.8999999999999996E-2</c:v>
                </c:pt>
                <c:pt idx="4">
                  <c:v>8.5000000000000006E-2</c:v>
                </c:pt>
                <c:pt idx="5">
                  <c:v>7.8E-2</c:v>
                </c:pt>
                <c:pt idx="6">
                  <c:v>7.4999999999999997E-2</c:v>
                </c:pt>
                <c:pt idx="7">
                  <c:v>7.1999999999999995E-2</c:v>
                </c:pt>
                <c:pt idx="8">
                  <c:v>7.0999999999999994E-2</c:v>
                </c:pt>
                <c:pt idx="9">
                  <c:v>5.6000000000000001E-2</c:v>
                </c:pt>
                <c:pt idx="10">
                  <c:v>3.6999999999999998E-2</c:v>
                </c:pt>
                <c:pt idx="11">
                  <c:v>1.4999999999999999E-2</c:v>
                </c:pt>
              </c:numCache>
            </c:numRef>
          </c:val>
          <c:extLst>
            <c:ext xmlns:c16="http://schemas.microsoft.com/office/drawing/2014/chart" uri="{C3380CC4-5D6E-409C-BE32-E72D297353CC}">
              <c16:uniqueId val="{00000000-0DD0-554B-B365-22E797C106ED}"/>
            </c:ext>
          </c:extLst>
        </c:ser>
        <c:dLbls>
          <c:showLegendKey val="0"/>
          <c:showVal val="0"/>
          <c:showCatName val="0"/>
          <c:showSerName val="0"/>
          <c:showPercent val="0"/>
          <c:showBubbleSize val="0"/>
        </c:dLbls>
        <c:gapWidth val="150"/>
        <c:axId val="227126272"/>
        <c:axId val="227271424"/>
      </c:barChart>
      <c:catAx>
        <c:axId val="227126272"/>
        <c:scaling>
          <c:orientation val="minMax"/>
        </c:scaling>
        <c:delete val="0"/>
        <c:axPos val="b"/>
        <c:numFmt formatCode="General" sourceLinked="1"/>
        <c:majorTickMark val="out"/>
        <c:minorTickMark val="none"/>
        <c:tickLblPos val="nextTo"/>
        <c:crossAx val="227271424"/>
        <c:crosses val="autoZero"/>
        <c:auto val="1"/>
        <c:lblAlgn val="ctr"/>
        <c:lblOffset val="100"/>
        <c:noMultiLvlLbl val="0"/>
      </c:catAx>
      <c:valAx>
        <c:axId val="227271424"/>
        <c:scaling>
          <c:orientation val="minMax"/>
          <c:max val="0.11000000000000001"/>
        </c:scaling>
        <c:delete val="0"/>
        <c:axPos val="l"/>
        <c:majorGridlines/>
        <c:numFmt formatCode="0.0%" sourceLinked="0"/>
        <c:majorTickMark val="out"/>
        <c:minorTickMark val="none"/>
        <c:tickLblPos val="nextTo"/>
        <c:crossAx val="22712627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Town Revenue </a:t>
            </a:r>
            <a:r>
              <a:rPr lang="en-US" baseline="0" dirty="0"/>
              <a:t> Since FY 23</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FY23</c:v>
                </c:pt>
              </c:strCache>
            </c:strRef>
          </c:tx>
          <c:spPr>
            <a:solidFill>
              <a:schemeClr val="accent1"/>
            </a:solidFill>
            <a:ln>
              <a:noFill/>
            </a:ln>
            <a:effectLst/>
          </c:spPr>
          <c:invertIfNegative val="0"/>
          <c:cat>
            <c:strRef>
              <c:f>Sheet1!$A$2:$A$5</c:f>
              <c:strCache>
                <c:ptCount val="4"/>
                <c:pt idx="0">
                  <c:v>Investment Income</c:v>
                </c:pt>
                <c:pt idx="1">
                  <c:v>Building Permits &amp; Town Clerk Fees</c:v>
                </c:pt>
                <c:pt idx="2">
                  <c:v>Delinquent Taxes</c:v>
                </c:pt>
                <c:pt idx="3">
                  <c:v>Supplemental Automobile Levy</c:v>
                </c:pt>
              </c:strCache>
            </c:strRef>
          </c:cat>
          <c:val>
            <c:numRef>
              <c:f>Sheet1!$B$2:$B$5</c:f>
              <c:numCache>
                <c:formatCode>#,##0</c:formatCode>
                <c:ptCount val="4"/>
                <c:pt idx="0">
                  <c:v>200000</c:v>
                </c:pt>
                <c:pt idx="1">
                  <c:v>765000</c:v>
                </c:pt>
                <c:pt idx="2">
                  <c:v>825000</c:v>
                </c:pt>
                <c:pt idx="3">
                  <c:v>725000</c:v>
                </c:pt>
              </c:numCache>
            </c:numRef>
          </c:val>
          <c:extLst>
            <c:ext xmlns:c16="http://schemas.microsoft.com/office/drawing/2014/chart" uri="{C3380CC4-5D6E-409C-BE32-E72D297353CC}">
              <c16:uniqueId val="{00000000-AAD4-434F-9C02-942148D2CA70}"/>
            </c:ext>
          </c:extLst>
        </c:ser>
        <c:ser>
          <c:idx val="1"/>
          <c:order val="1"/>
          <c:tx>
            <c:strRef>
              <c:f>Sheet1!$C$1</c:f>
              <c:strCache>
                <c:ptCount val="1"/>
                <c:pt idx="0">
                  <c:v>FY24</c:v>
                </c:pt>
              </c:strCache>
            </c:strRef>
          </c:tx>
          <c:spPr>
            <a:solidFill>
              <a:schemeClr val="accent2"/>
            </a:solidFill>
            <a:ln>
              <a:noFill/>
            </a:ln>
            <a:effectLst/>
          </c:spPr>
          <c:invertIfNegative val="0"/>
          <c:cat>
            <c:strRef>
              <c:f>Sheet1!$A$2:$A$5</c:f>
              <c:strCache>
                <c:ptCount val="4"/>
                <c:pt idx="0">
                  <c:v>Investment Income</c:v>
                </c:pt>
                <c:pt idx="1">
                  <c:v>Building Permits &amp; Town Clerk Fees</c:v>
                </c:pt>
                <c:pt idx="2">
                  <c:v>Delinquent Taxes</c:v>
                </c:pt>
                <c:pt idx="3">
                  <c:v>Supplemental Automobile Levy</c:v>
                </c:pt>
              </c:strCache>
            </c:strRef>
          </c:cat>
          <c:val>
            <c:numRef>
              <c:f>Sheet1!$C$2:$C$5</c:f>
              <c:numCache>
                <c:formatCode>#,##0</c:formatCode>
                <c:ptCount val="4"/>
                <c:pt idx="0">
                  <c:v>875000</c:v>
                </c:pt>
                <c:pt idx="1">
                  <c:v>815000</c:v>
                </c:pt>
                <c:pt idx="2">
                  <c:v>725000</c:v>
                </c:pt>
                <c:pt idx="3">
                  <c:v>650000</c:v>
                </c:pt>
              </c:numCache>
            </c:numRef>
          </c:val>
          <c:extLst>
            <c:ext xmlns:c16="http://schemas.microsoft.com/office/drawing/2014/chart" uri="{C3380CC4-5D6E-409C-BE32-E72D297353CC}">
              <c16:uniqueId val="{00000001-AAD4-434F-9C02-942148D2CA70}"/>
            </c:ext>
          </c:extLst>
        </c:ser>
        <c:ser>
          <c:idx val="2"/>
          <c:order val="2"/>
          <c:tx>
            <c:strRef>
              <c:f>Sheet1!$D$1</c:f>
              <c:strCache>
                <c:ptCount val="1"/>
                <c:pt idx="0">
                  <c:v>FY25</c:v>
                </c:pt>
              </c:strCache>
            </c:strRef>
          </c:tx>
          <c:spPr>
            <a:solidFill>
              <a:schemeClr val="accent3"/>
            </a:solidFill>
            <a:ln>
              <a:noFill/>
            </a:ln>
            <a:effectLst/>
          </c:spPr>
          <c:invertIfNegative val="0"/>
          <c:cat>
            <c:strRef>
              <c:f>Sheet1!$A$2:$A$5</c:f>
              <c:strCache>
                <c:ptCount val="4"/>
                <c:pt idx="0">
                  <c:v>Investment Income</c:v>
                </c:pt>
                <c:pt idx="1">
                  <c:v>Building Permits &amp; Town Clerk Fees</c:v>
                </c:pt>
                <c:pt idx="2">
                  <c:v>Delinquent Taxes</c:v>
                </c:pt>
                <c:pt idx="3">
                  <c:v>Supplemental Automobile Levy</c:v>
                </c:pt>
              </c:strCache>
            </c:strRef>
          </c:cat>
          <c:val>
            <c:numRef>
              <c:f>Sheet1!$D$2:$D$5</c:f>
              <c:numCache>
                <c:formatCode>#,##0</c:formatCode>
                <c:ptCount val="4"/>
                <c:pt idx="0">
                  <c:v>1140000</c:v>
                </c:pt>
                <c:pt idx="1">
                  <c:v>925000</c:v>
                </c:pt>
                <c:pt idx="2">
                  <c:v>675000</c:v>
                </c:pt>
                <c:pt idx="3">
                  <c:v>525000</c:v>
                </c:pt>
              </c:numCache>
            </c:numRef>
          </c:val>
          <c:extLst>
            <c:ext xmlns:c16="http://schemas.microsoft.com/office/drawing/2014/chart" uri="{C3380CC4-5D6E-409C-BE32-E72D297353CC}">
              <c16:uniqueId val="{00000002-AAD4-434F-9C02-942148D2CA70}"/>
            </c:ext>
          </c:extLst>
        </c:ser>
        <c:dLbls>
          <c:showLegendKey val="0"/>
          <c:showVal val="0"/>
          <c:showCatName val="0"/>
          <c:showSerName val="0"/>
          <c:showPercent val="0"/>
          <c:showBubbleSize val="0"/>
        </c:dLbls>
        <c:gapWidth val="219"/>
        <c:overlap val="-27"/>
        <c:axId val="1377384896"/>
        <c:axId val="1377393056"/>
      </c:barChart>
      <c:catAx>
        <c:axId val="1377384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77393056"/>
        <c:crosses val="autoZero"/>
        <c:auto val="1"/>
        <c:lblAlgn val="ctr"/>
        <c:lblOffset val="100"/>
        <c:noMultiLvlLbl val="0"/>
      </c:catAx>
      <c:valAx>
        <c:axId val="13773930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773848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rate</c:v>
                </c:pt>
              </c:strCache>
            </c:strRef>
          </c:tx>
          <c:invertIfNegative val="0"/>
          <c:dLbls>
            <c:dLbl>
              <c:idx val="2"/>
              <c:layout>
                <c:manualLayout>
                  <c:x val="0"/>
                  <c:y val="0.1027778002576116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775-45D7-A15C-377E2F2B1052}"/>
                </c:ext>
              </c:extLst>
            </c:dLbl>
            <c:dLbl>
              <c:idx val="10"/>
              <c:layout>
                <c:manualLayout>
                  <c:x val="-6.7846607669616518E-2"/>
                  <c:y val="6.9444459633521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775-45D7-A15C-377E2F2B1052}"/>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Sheet1!$A$2:$A$12</c:f>
              <c:numCache>
                <c:formatCode>General</c:formatCode>
                <c:ptCount val="11"/>
                <c:pt idx="0">
                  <c:v>2015</c:v>
                </c:pt>
                <c:pt idx="1">
                  <c:v>2016</c:v>
                </c:pt>
                <c:pt idx="2">
                  <c:v>2017</c:v>
                </c:pt>
                <c:pt idx="3">
                  <c:v>2018</c:v>
                </c:pt>
                <c:pt idx="4">
                  <c:v>2019</c:v>
                </c:pt>
                <c:pt idx="5">
                  <c:v>2020</c:v>
                </c:pt>
                <c:pt idx="6">
                  <c:v>2021</c:v>
                </c:pt>
                <c:pt idx="7">
                  <c:v>2022</c:v>
                </c:pt>
                <c:pt idx="8">
                  <c:v>2023</c:v>
                </c:pt>
                <c:pt idx="9">
                  <c:v>2024</c:v>
                </c:pt>
                <c:pt idx="10">
                  <c:v>2025</c:v>
                </c:pt>
              </c:numCache>
            </c:numRef>
          </c:cat>
          <c:val>
            <c:numRef>
              <c:f>Sheet1!$B$2:$B$12</c:f>
              <c:numCache>
                <c:formatCode>0.00%</c:formatCode>
                <c:ptCount val="11"/>
                <c:pt idx="0">
                  <c:v>0.18210000000000001</c:v>
                </c:pt>
                <c:pt idx="1">
                  <c:v>1.52E-2</c:v>
                </c:pt>
                <c:pt idx="2">
                  <c:v>-3.8E-3</c:v>
                </c:pt>
                <c:pt idx="3">
                  <c:v>1.23E-2</c:v>
                </c:pt>
                <c:pt idx="4">
                  <c:v>1.66E-2</c:v>
                </c:pt>
                <c:pt idx="5">
                  <c:v>0.1014</c:v>
                </c:pt>
                <c:pt idx="6">
                  <c:v>0</c:v>
                </c:pt>
                <c:pt idx="7">
                  <c:v>1.7000000000000001E-2</c:v>
                </c:pt>
                <c:pt idx="8">
                  <c:v>1.5E-3</c:v>
                </c:pt>
                <c:pt idx="9">
                  <c:v>2.7000000000000001E-3</c:v>
                </c:pt>
                <c:pt idx="10">
                  <c:v>-0.2656</c:v>
                </c:pt>
              </c:numCache>
            </c:numRef>
          </c:val>
          <c:extLst>
            <c:ext xmlns:c16="http://schemas.microsoft.com/office/drawing/2014/chart" uri="{C3380CC4-5D6E-409C-BE32-E72D297353CC}">
              <c16:uniqueId val="{00000000-1384-B043-96EB-FFD0B70AF972}"/>
            </c:ext>
          </c:extLst>
        </c:ser>
        <c:dLbls>
          <c:showLegendKey val="0"/>
          <c:showVal val="0"/>
          <c:showCatName val="0"/>
          <c:showSerName val="0"/>
          <c:showPercent val="0"/>
          <c:showBubbleSize val="0"/>
        </c:dLbls>
        <c:gapWidth val="150"/>
        <c:axId val="227298688"/>
        <c:axId val="227300480"/>
      </c:barChart>
      <c:catAx>
        <c:axId val="227298688"/>
        <c:scaling>
          <c:orientation val="minMax"/>
        </c:scaling>
        <c:delete val="0"/>
        <c:axPos val="b"/>
        <c:numFmt formatCode="General" sourceLinked="1"/>
        <c:majorTickMark val="out"/>
        <c:minorTickMark val="none"/>
        <c:tickLblPos val="nextTo"/>
        <c:crossAx val="227300480"/>
        <c:crosses val="autoZero"/>
        <c:auto val="1"/>
        <c:lblAlgn val="ctr"/>
        <c:lblOffset val="100"/>
        <c:noMultiLvlLbl val="0"/>
      </c:catAx>
      <c:valAx>
        <c:axId val="227300480"/>
        <c:scaling>
          <c:orientation val="minMax"/>
        </c:scaling>
        <c:delete val="1"/>
        <c:axPos val="l"/>
        <c:majorGridlines/>
        <c:numFmt formatCode="0.00%" sourceLinked="1"/>
        <c:majorTickMark val="out"/>
        <c:minorTickMark val="none"/>
        <c:tickLblPos val="nextTo"/>
        <c:crossAx val="227298688"/>
        <c:crosses val="autoZero"/>
        <c:crossBetween val="between"/>
      </c:valAx>
    </c:plotArea>
    <c:plotVisOnly val="1"/>
    <c:dispBlanksAs val="gap"/>
    <c:showDLblsOverMax val="0"/>
  </c:chart>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1525006272784967E-2"/>
          <c:y val="3.8316961125610539E-2"/>
          <c:w val="0.84187007874015751"/>
          <c:h val="0.7526720629473358"/>
        </c:manualLayout>
      </c:layout>
      <c:barChart>
        <c:barDir val="col"/>
        <c:grouping val="clustered"/>
        <c:varyColors val="0"/>
        <c:ser>
          <c:idx val="0"/>
          <c:order val="0"/>
          <c:tx>
            <c:strRef>
              <c:f>Sheet1!$B$1</c:f>
              <c:strCache>
                <c:ptCount val="1"/>
                <c:pt idx="0">
                  <c:v>Construction Value </c:v>
                </c:pt>
              </c:strCache>
            </c:strRef>
          </c:tx>
          <c:invertIfNegative val="0"/>
          <c:cat>
            <c:strRef>
              <c:f>Sheet1!$A$2:$A$12</c:f>
              <c:strCache>
                <c:ptCount val="11"/>
                <c:pt idx="0">
                  <c:v>13</c:v>
                </c:pt>
                <c:pt idx="1">
                  <c:v>14</c:v>
                </c:pt>
                <c:pt idx="2">
                  <c:v>15</c:v>
                </c:pt>
                <c:pt idx="3">
                  <c:v>16</c:v>
                </c:pt>
                <c:pt idx="4">
                  <c:v>17</c:v>
                </c:pt>
                <c:pt idx="5">
                  <c:v>18</c:v>
                </c:pt>
                <c:pt idx="6">
                  <c:v>19</c:v>
                </c:pt>
                <c:pt idx="7">
                  <c:v>20</c:v>
                </c:pt>
                <c:pt idx="8">
                  <c:v>21</c:v>
                </c:pt>
                <c:pt idx="9">
                  <c:v>22</c:v>
                </c:pt>
                <c:pt idx="10">
                  <c:v>23</c:v>
                </c:pt>
              </c:strCache>
            </c:strRef>
          </c:cat>
          <c:val>
            <c:numRef>
              <c:f>Sheet1!$B$2:$B$12</c:f>
              <c:numCache>
                <c:formatCode>_("$"* #,##0_);_("$"* \(#,##0\);_("$"* "-"??_);_(@_)</c:formatCode>
                <c:ptCount val="11"/>
                <c:pt idx="0">
                  <c:v>4812350</c:v>
                </c:pt>
                <c:pt idx="1">
                  <c:v>7247730</c:v>
                </c:pt>
                <c:pt idx="2">
                  <c:v>7028806</c:v>
                </c:pt>
                <c:pt idx="3">
                  <c:v>6778520</c:v>
                </c:pt>
                <c:pt idx="4">
                  <c:v>3810340</c:v>
                </c:pt>
                <c:pt idx="5">
                  <c:v>4220796</c:v>
                </c:pt>
                <c:pt idx="6">
                  <c:v>2057620</c:v>
                </c:pt>
                <c:pt idx="7">
                  <c:v>2322000</c:v>
                </c:pt>
                <c:pt idx="8">
                  <c:v>6830870</c:v>
                </c:pt>
                <c:pt idx="9">
                  <c:v>6046300</c:v>
                </c:pt>
                <c:pt idx="10">
                  <c:v>5899325</c:v>
                </c:pt>
              </c:numCache>
            </c:numRef>
          </c:val>
          <c:extLst>
            <c:ext xmlns:c16="http://schemas.microsoft.com/office/drawing/2014/chart" uri="{C3380CC4-5D6E-409C-BE32-E72D297353CC}">
              <c16:uniqueId val="{00000000-465E-0A43-8B6A-6429FB497F6F}"/>
            </c:ext>
          </c:extLst>
        </c:ser>
        <c:dLbls>
          <c:showLegendKey val="0"/>
          <c:showVal val="0"/>
          <c:showCatName val="0"/>
          <c:showSerName val="0"/>
          <c:showPercent val="0"/>
          <c:showBubbleSize val="0"/>
        </c:dLbls>
        <c:gapWidth val="150"/>
        <c:axId val="153567616"/>
        <c:axId val="153569536"/>
      </c:barChart>
      <c:lineChart>
        <c:grouping val="stacked"/>
        <c:varyColors val="0"/>
        <c:ser>
          <c:idx val="1"/>
          <c:order val="1"/>
          <c:tx>
            <c:strRef>
              <c:f>Sheet1!$C$1</c:f>
              <c:strCache>
                <c:ptCount val="1"/>
                <c:pt idx="0">
                  <c:v>Number of Permits</c:v>
                </c:pt>
              </c:strCache>
            </c:strRef>
          </c:tx>
          <c:spPr>
            <a:ln w="28575">
              <a:solidFill>
                <a:schemeClr val="tx1"/>
              </a:solidFill>
            </a:ln>
          </c:spPr>
          <c:marker>
            <c:symbol val="triangle"/>
            <c:size val="7"/>
            <c:spPr>
              <a:solidFill>
                <a:schemeClr val="tx1"/>
              </a:solidFill>
              <a:ln w="25400">
                <a:solidFill>
                  <a:schemeClr val="tx1"/>
                </a:solidFill>
              </a:ln>
            </c:spPr>
          </c:marker>
          <c:cat>
            <c:strRef>
              <c:f>Sheet1!$A$2:$A$12</c:f>
              <c:strCache>
                <c:ptCount val="11"/>
                <c:pt idx="0">
                  <c:v>13</c:v>
                </c:pt>
                <c:pt idx="1">
                  <c:v>14</c:v>
                </c:pt>
                <c:pt idx="2">
                  <c:v>15</c:v>
                </c:pt>
                <c:pt idx="3">
                  <c:v>16</c:v>
                </c:pt>
                <c:pt idx="4">
                  <c:v>17</c:v>
                </c:pt>
                <c:pt idx="5">
                  <c:v>18</c:v>
                </c:pt>
                <c:pt idx="6">
                  <c:v>19</c:v>
                </c:pt>
                <c:pt idx="7">
                  <c:v>20</c:v>
                </c:pt>
                <c:pt idx="8">
                  <c:v>21</c:v>
                </c:pt>
                <c:pt idx="9">
                  <c:v>22</c:v>
                </c:pt>
                <c:pt idx="10">
                  <c:v>23</c:v>
                </c:pt>
              </c:strCache>
            </c:strRef>
          </c:cat>
          <c:val>
            <c:numRef>
              <c:f>Sheet1!$C$2:$C$12</c:f>
              <c:numCache>
                <c:formatCode>General</c:formatCode>
                <c:ptCount val="11"/>
                <c:pt idx="0">
                  <c:v>4</c:v>
                </c:pt>
                <c:pt idx="1">
                  <c:v>13</c:v>
                </c:pt>
                <c:pt idx="2">
                  <c:v>10</c:v>
                </c:pt>
                <c:pt idx="3">
                  <c:v>14</c:v>
                </c:pt>
                <c:pt idx="4">
                  <c:v>8</c:v>
                </c:pt>
                <c:pt idx="5">
                  <c:v>7</c:v>
                </c:pt>
                <c:pt idx="6">
                  <c:v>4</c:v>
                </c:pt>
                <c:pt idx="7">
                  <c:v>5</c:v>
                </c:pt>
                <c:pt idx="8">
                  <c:v>14</c:v>
                </c:pt>
                <c:pt idx="9">
                  <c:v>7</c:v>
                </c:pt>
                <c:pt idx="10">
                  <c:v>10</c:v>
                </c:pt>
              </c:numCache>
            </c:numRef>
          </c:val>
          <c:smooth val="0"/>
          <c:extLst>
            <c:ext xmlns:c16="http://schemas.microsoft.com/office/drawing/2014/chart" uri="{C3380CC4-5D6E-409C-BE32-E72D297353CC}">
              <c16:uniqueId val="{00000001-465E-0A43-8B6A-6429FB497F6F}"/>
            </c:ext>
          </c:extLst>
        </c:ser>
        <c:dLbls>
          <c:showLegendKey val="0"/>
          <c:showVal val="0"/>
          <c:showCatName val="0"/>
          <c:showSerName val="0"/>
          <c:showPercent val="0"/>
          <c:showBubbleSize val="0"/>
        </c:dLbls>
        <c:marker val="1"/>
        <c:smooth val="0"/>
        <c:axId val="153577344"/>
        <c:axId val="153575808"/>
      </c:lineChart>
      <c:catAx>
        <c:axId val="153567616"/>
        <c:scaling>
          <c:orientation val="minMax"/>
        </c:scaling>
        <c:delete val="0"/>
        <c:axPos val="b"/>
        <c:numFmt formatCode="General" sourceLinked="1"/>
        <c:majorTickMark val="out"/>
        <c:minorTickMark val="none"/>
        <c:tickLblPos val="nextTo"/>
        <c:crossAx val="153569536"/>
        <c:crosses val="autoZero"/>
        <c:auto val="1"/>
        <c:lblAlgn val="ctr"/>
        <c:lblOffset val="100"/>
        <c:noMultiLvlLbl val="0"/>
      </c:catAx>
      <c:valAx>
        <c:axId val="153569536"/>
        <c:scaling>
          <c:orientation val="minMax"/>
        </c:scaling>
        <c:delete val="0"/>
        <c:axPos val="l"/>
        <c:majorGridlines/>
        <c:numFmt formatCode="&quot;$&quot;#,##0" sourceLinked="0"/>
        <c:majorTickMark val="out"/>
        <c:minorTickMark val="none"/>
        <c:tickLblPos val="nextTo"/>
        <c:crossAx val="153567616"/>
        <c:crosses val="autoZero"/>
        <c:crossBetween val="between"/>
        <c:dispUnits>
          <c:builtInUnit val="millions"/>
          <c:dispUnitsLbl/>
        </c:dispUnits>
      </c:valAx>
      <c:valAx>
        <c:axId val="153575808"/>
        <c:scaling>
          <c:orientation val="minMax"/>
        </c:scaling>
        <c:delete val="0"/>
        <c:axPos val="r"/>
        <c:numFmt formatCode="General" sourceLinked="1"/>
        <c:majorTickMark val="out"/>
        <c:minorTickMark val="none"/>
        <c:tickLblPos val="nextTo"/>
        <c:spPr>
          <a:ln>
            <a:solidFill>
              <a:schemeClr val="tx1"/>
            </a:solidFill>
          </a:ln>
        </c:spPr>
        <c:crossAx val="153577344"/>
        <c:crosses val="max"/>
        <c:crossBetween val="between"/>
      </c:valAx>
      <c:catAx>
        <c:axId val="153577344"/>
        <c:scaling>
          <c:orientation val="minMax"/>
        </c:scaling>
        <c:delete val="1"/>
        <c:axPos val="b"/>
        <c:numFmt formatCode="General" sourceLinked="1"/>
        <c:majorTickMark val="out"/>
        <c:minorTickMark val="none"/>
        <c:tickLblPos val="none"/>
        <c:crossAx val="153575808"/>
        <c:crosses val="autoZero"/>
        <c:auto val="1"/>
        <c:lblAlgn val="ctr"/>
        <c:lblOffset val="100"/>
        <c:noMultiLvlLbl val="0"/>
      </c:catAx>
      <c:spPr>
        <a:solidFill>
          <a:schemeClr val="bg1"/>
        </a:solidFill>
      </c:spPr>
    </c:plotArea>
    <c:legend>
      <c:legendPos val="b"/>
      <c:layout>
        <c:manualLayout>
          <c:xMode val="edge"/>
          <c:yMode val="edge"/>
          <c:x val="0.43875218371384672"/>
          <c:y val="9.3449490923078235E-2"/>
          <c:w val="0.35342497346848428"/>
          <c:h val="0.24211603818514441"/>
        </c:manualLayout>
      </c:layout>
      <c:overlay val="0"/>
    </c:legend>
    <c:plotVisOnly val="1"/>
    <c:dispBlanksAs val="gap"/>
    <c:showDLblsOverMax val="0"/>
  </c:chart>
  <c:txPr>
    <a:bodyPr/>
    <a:lstStyle/>
    <a:p>
      <a:pPr>
        <a:defRPr sz="1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368933428775949"/>
          <c:y val="0.14047664459679912"/>
          <c:w val="0.76150507816957658"/>
          <c:h val="0.75416392475436167"/>
        </c:manualLayout>
      </c:layout>
      <c:barChart>
        <c:barDir val="col"/>
        <c:grouping val="clustered"/>
        <c:varyColors val="0"/>
        <c:ser>
          <c:idx val="0"/>
          <c:order val="0"/>
          <c:tx>
            <c:strRef>
              <c:f>Sheet1!$B$1</c:f>
              <c:strCache>
                <c:ptCount val="1"/>
                <c:pt idx="0">
                  <c:v>Construction Value</c:v>
                </c:pt>
              </c:strCache>
            </c:strRef>
          </c:tx>
          <c:invertIfNegative val="0"/>
          <c:cat>
            <c:numRef>
              <c:f>Sheet1!$A$2:$A$12</c:f>
              <c:numCache>
                <c:formatCode>General</c:formatCode>
                <c:ptCount val="11"/>
                <c:pt idx="0">
                  <c:v>13</c:v>
                </c:pt>
                <c:pt idx="1">
                  <c:v>14</c:v>
                </c:pt>
                <c:pt idx="2">
                  <c:v>15</c:v>
                </c:pt>
                <c:pt idx="3">
                  <c:v>16</c:v>
                </c:pt>
                <c:pt idx="4">
                  <c:v>17</c:v>
                </c:pt>
                <c:pt idx="5">
                  <c:v>18</c:v>
                </c:pt>
                <c:pt idx="6">
                  <c:v>19</c:v>
                </c:pt>
                <c:pt idx="7">
                  <c:v>20</c:v>
                </c:pt>
                <c:pt idx="8">
                  <c:v>21</c:v>
                </c:pt>
                <c:pt idx="9">
                  <c:v>22</c:v>
                </c:pt>
                <c:pt idx="10">
                  <c:v>23</c:v>
                </c:pt>
              </c:numCache>
            </c:numRef>
          </c:cat>
          <c:val>
            <c:numRef>
              <c:f>Sheet1!$B$2:$B$12</c:f>
              <c:numCache>
                <c:formatCode>_("$"* #,##0_);_("$"* \(#,##0\);_("$"* "-"??_);_(@_)</c:formatCode>
                <c:ptCount val="11"/>
                <c:pt idx="0">
                  <c:v>15243823</c:v>
                </c:pt>
                <c:pt idx="1">
                  <c:v>11498681</c:v>
                </c:pt>
                <c:pt idx="2">
                  <c:v>10842435</c:v>
                </c:pt>
                <c:pt idx="3">
                  <c:v>7906542</c:v>
                </c:pt>
                <c:pt idx="4">
                  <c:v>10118511</c:v>
                </c:pt>
                <c:pt idx="5">
                  <c:v>10256880</c:v>
                </c:pt>
                <c:pt idx="6">
                  <c:v>9393083</c:v>
                </c:pt>
                <c:pt idx="7">
                  <c:v>10933788</c:v>
                </c:pt>
                <c:pt idx="8">
                  <c:v>20435344</c:v>
                </c:pt>
                <c:pt idx="9">
                  <c:v>15110717</c:v>
                </c:pt>
                <c:pt idx="10">
                  <c:v>19627152</c:v>
                </c:pt>
              </c:numCache>
            </c:numRef>
          </c:val>
          <c:extLst>
            <c:ext xmlns:c16="http://schemas.microsoft.com/office/drawing/2014/chart" uri="{C3380CC4-5D6E-409C-BE32-E72D297353CC}">
              <c16:uniqueId val="{00000000-8B18-3B4C-85D5-759F044FDC5A}"/>
            </c:ext>
          </c:extLst>
        </c:ser>
        <c:dLbls>
          <c:showLegendKey val="0"/>
          <c:showVal val="0"/>
          <c:showCatName val="0"/>
          <c:showSerName val="0"/>
          <c:showPercent val="0"/>
          <c:showBubbleSize val="0"/>
        </c:dLbls>
        <c:gapWidth val="150"/>
        <c:axId val="153460736"/>
        <c:axId val="153462656"/>
      </c:barChart>
      <c:lineChart>
        <c:grouping val="standard"/>
        <c:varyColors val="0"/>
        <c:ser>
          <c:idx val="1"/>
          <c:order val="1"/>
          <c:tx>
            <c:strRef>
              <c:f>Sheet1!$C$1</c:f>
              <c:strCache>
                <c:ptCount val="1"/>
                <c:pt idx="0">
                  <c:v>Number of Permits</c:v>
                </c:pt>
              </c:strCache>
            </c:strRef>
          </c:tx>
          <c:spPr>
            <a:ln w="50800">
              <a:solidFill>
                <a:schemeClr val="tx1"/>
              </a:solidFill>
            </a:ln>
          </c:spPr>
          <c:marker>
            <c:symbol val="triangle"/>
            <c:size val="7"/>
            <c:spPr>
              <a:solidFill>
                <a:schemeClr val="tx1"/>
              </a:solidFill>
              <a:ln w="25400">
                <a:solidFill>
                  <a:schemeClr val="tx1"/>
                </a:solidFill>
              </a:ln>
            </c:spPr>
          </c:marker>
          <c:cat>
            <c:numRef>
              <c:f>Sheet1!$A$2:$A$12</c:f>
              <c:numCache>
                <c:formatCode>General</c:formatCode>
                <c:ptCount val="11"/>
                <c:pt idx="0">
                  <c:v>13</c:v>
                </c:pt>
                <c:pt idx="1">
                  <c:v>14</c:v>
                </c:pt>
                <c:pt idx="2">
                  <c:v>15</c:v>
                </c:pt>
                <c:pt idx="3">
                  <c:v>16</c:v>
                </c:pt>
                <c:pt idx="4">
                  <c:v>17</c:v>
                </c:pt>
                <c:pt idx="5">
                  <c:v>18</c:v>
                </c:pt>
                <c:pt idx="6">
                  <c:v>19</c:v>
                </c:pt>
                <c:pt idx="7">
                  <c:v>20</c:v>
                </c:pt>
                <c:pt idx="8">
                  <c:v>21</c:v>
                </c:pt>
                <c:pt idx="9">
                  <c:v>22</c:v>
                </c:pt>
                <c:pt idx="10">
                  <c:v>23</c:v>
                </c:pt>
              </c:numCache>
            </c:numRef>
          </c:cat>
          <c:val>
            <c:numRef>
              <c:f>Sheet1!$C$2:$C$12</c:f>
              <c:numCache>
                <c:formatCode>General</c:formatCode>
                <c:ptCount val="11"/>
                <c:pt idx="0">
                  <c:v>153</c:v>
                </c:pt>
                <c:pt idx="1">
                  <c:v>147</c:v>
                </c:pt>
                <c:pt idx="2">
                  <c:v>149</c:v>
                </c:pt>
                <c:pt idx="3">
                  <c:v>145</c:v>
                </c:pt>
                <c:pt idx="4">
                  <c:v>143</c:v>
                </c:pt>
                <c:pt idx="5">
                  <c:v>221</c:v>
                </c:pt>
                <c:pt idx="6">
                  <c:v>216</c:v>
                </c:pt>
                <c:pt idx="7">
                  <c:v>191</c:v>
                </c:pt>
                <c:pt idx="8">
                  <c:v>333</c:v>
                </c:pt>
                <c:pt idx="9">
                  <c:v>208</c:v>
                </c:pt>
                <c:pt idx="10">
                  <c:v>197</c:v>
                </c:pt>
              </c:numCache>
            </c:numRef>
          </c:val>
          <c:smooth val="0"/>
          <c:extLst>
            <c:ext xmlns:c16="http://schemas.microsoft.com/office/drawing/2014/chart" uri="{C3380CC4-5D6E-409C-BE32-E72D297353CC}">
              <c16:uniqueId val="{00000001-8B18-3B4C-85D5-759F044FDC5A}"/>
            </c:ext>
          </c:extLst>
        </c:ser>
        <c:dLbls>
          <c:showLegendKey val="0"/>
          <c:showVal val="0"/>
          <c:showCatName val="0"/>
          <c:showSerName val="0"/>
          <c:showPercent val="0"/>
          <c:showBubbleSize val="0"/>
        </c:dLbls>
        <c:marker val="1"/>
        <c:smooth val="0"/>
        <c:axId val="153470464"/>
        <c:axId val="153468928"/>
      </c:lineChart>
      <c:catAx>
        <c:axId val="153460736"/>
        <c:scaling>
          <c:orientation val="minMax"/>
        </c:scaling>
        <c:delete val="0"/>
        <c:axPos val="b"/>
        <c:numFmt formatCode="General" sourceLinked="1"/>
        <c:majorTickMark val="out"/>
        <c:minorTickMark val="none"/>
        <c:tickLblPos val="nextTo"/>
        <c:crossAx val="153462656"/>
        <c:crosses val="autoZero"/>
        <c:auto val="1"/>
        <c:lblAlgn val="ctr"/>
        <c:lblOffset val="100"/>
        <c:noMultiLvlLbl val="0"/>
      </c:catAx>
      <c:valAx>
        <c:axId val="153462656"/>
        <c:scaling>
          <c:orientation val="minMax"/>
        </c:scaling>
        <c:delete val="0"/>
        <c:axPos val="l"/>
        <c:majorGridlines/>
        <c:numFmt formatCode="_(&quot;$&quot;* #,##0_);_(&quot;$&quot;* \(#,##0\);_(&quot;$&quot;* &quot;-&quot;??_);_(@_)" sourceLinked="1"/>
        <c:majorTickMark val="out"/>
        <c:minorTickMark val="none"/>
        <c:tickLblPos val="nextTo"/>
        <c:crossAx val="153460736"/>
        <c:crosses val="autoZero"/>
        <c:crossBetween val="between"/>
        <c:dispUnits>
          <c:builtInUnit val="millions"/>
          <c:dispUnitsLbl/>
        </c:dispUnits>
      </c:valAx>
      <c:valAx>
        <c:axId val="153468928"/>
        <c:scaling>
          <c:orientation val="minMax"/>
        </c:scaling>
        <c:delete val="0"/>
        <c:axPos val="r"/>
        <c:numFmt formatCode="General" sourceLinked="1"/>
        <c:majorTickMark val="out"/>
        <c:minorTickMark val="none"/>
        <c:tickLblPos val="nextTo"/>
        <c:crossAx val="153470464"/>
        <c:crosses val="max"/>
        <c:crossBetween val="between"/>
      </c:valAx>
      <c:catAx>
        <c:axId val="153470464"/>
        <c:scaling>
          <c:orientation val="minMax"/>
        </c:scaling>
        <c:delete val="1"/>
        <c:axPos val="b"/>
        <c:numFmt formatCode="General" sourceLinked="1"/>
        <c:majorTickMark val="out"/>
        <c:minorTickMark val="none"/>
        <c:tickLblPos val="none"/>
        <c:crossAx val="153468928"/>
        <c:crosses val="autoZero"/>
        <c:auto val="1"/>
        <c:lblAlgn val="ctr"/>
        <c:lblOffset val="100"/>
        <c:noMultiLvlLbl val="0"/>
      </c:catAx>
      <c:spPr>
        <a:solidFill>
          <a:schemeClr val="bg1"/>
        </a:solidFill>
        <a:ln>
          <a:noFill/>
        </a:ln>
      </c:spPr>
    </c:plotArea>
    <c:legend>
      <c:legendPos val="b"/>
      <c:layout>
        <c:manualLayout>
          <c:xMode val="edge"/>
          <c:yMode val="edge"/>
          <c:x val="0.14871289744985289"/>
          <c:y val="0.17278666589988251"/>
          <c:w val="0.41061083273681692"/>
          <c:h val="0.15464987685253873"/>
        </c:manualLayout>
      </c:layout>
      <c:overlay val="0"/>
    </c:legend>
    <c:plotVisOnly val="1"/>
    <c:dispBlanksAs val="gap"/>
    <c:showDLblsOverMax val="0"/>
  </c:chart>
  <c:txPr>
    <a:bodyPr/>
    <a:lstStyle/>
    <a:p>
      <a:pPr>
        <a:defRPr sz="10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799410029498525E-2"/>
          <c:y val="2.7777783853408542E-2"/>
          <c:w val="0.96755162241887904"/>
          <c:h val="0.85860648700929287"/>
        </c:manualLayout>
      </c:layout>
      <c:barChart>
        <c:barDir val="col"/>
        <c:grouping val="clustered"/>
        <c:varyColors val="0"/>
        <c:ser>
          <c:idx val="0"/>
          <c:order val="0"/>
          <c:tx>
            <c:strRef>
              <c:f>Sheet1!$B$1</c:f>
              <c:strCache>
                <c:ptCount val="1"/>
                <c:pt idx="0">
                  <c:v>percent change</c:v>
                </c:pt>
              </c:strCache>
            </c:strRef>
          </c:tx>
          <c:invertIfNegative val="0"/>
          <c:dLbls>
            <c:dLbl>
              <c:idx val="9"/>
              <c:layout>
                <c:manualLayout>
                  <c:x val="0"/>
                  <c:y val="-6.9444459633521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05E-4BCF-82AD-1F5DE1C6D19A}"/>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Sheet1!$A$2:$A$12</c:f>
              <c:numCache>
                <c:formatCode>General</c:formatCode>
                <c:ptCount val="11"/>
                <c:pt idx="0">
                  <c:v>2015</c:v>
                </c:pt>
                <c:pt idx="1">
                  <c:v>2016</c:v>
                </c:pt>
                <c:pt idx="2">
                  <c:v>2017</c:v>
                </c:pt>
                <c:pt idx="3">
                  <c:v>2018</c:v>
                </c:pt>
                <c:pt idx="4">
                  <c:v>2019</c:v>
                </c:pt>
                <c:pt idx="5">
                  <c:v>2020</c:v>
                </c:pt>
                <c:pt idx="6">
                  <c:v>2021</c:v>
                </c:pt>
                <c:pt idx="7">
                  <c:v>2022</c:v>
                </c:pt>
                <c:pt idx="8">
                  <c:v>2023</c:v>
                </c:pt>
                <c:pt idx="9">
                  <c:v>2024</c:v>
                </c:pt>
                <c:pt idx="10">
                  <c:v>2025</c:v>
                </c:pt>
              </c:numCache>
            </c:numRef>
          </c:cat>
          <c:val>
            <c:numRef>
              <c:f>Sheet1!$B$2:$B$12</c:f>
              <c:numCache>
                <c:formatCode>0.00%</c:formatCode>
                <c:ptCount val="11"/>
                <c:pt idx="0">
                  <c:v>3.3000000000000002E-2</c:v>
                </c:pt>
                <c:pt idx="1">
                  <c:v>2.5000000000000001E-2</c:v>
                </c:pt>
                <c:pt idx="2">
                  <c:v>7.1999999999999998E-3</c:v>
                </c:pt>
                <c:pt idx="3">
                  <c:v>2.1499999999999998E-2</c:v>
                </c:pt>
                <c:pt idx="4">
                  <c:v>2.1999999999999999E-2</c:v>
                </c:pt>
                <c:pt idx="5">
                  <c:v>3.1099999999999999E-2</c:v>
                </c:pt>
                <c:pt idx="6">
                  <c:v>1.9199999999999998E-2</c:v>
                </c:pt>
                <c:pt idx="7">
                  <c:v>2.6700000000000002E-2</c:v>
                </c:pt>
                <c:pt idx="8">
                  <c:v>4.3200000000000002E-2</c:v>
                </c:pt>
                <c:pt idx="9">
                  <c:v>4.6600000000000003E-2</c:v>
                </c:pt>
                <c:pt idx="10">
                  <c:v>4.4499999999999998E-2</c:v>
                </c:pt>
              </c:numCache>
            </c:numRef>
          </c:val>
          <c:extLst>
            <c:ext xmlns:c16="http://schemas.microsoft.com/office/drawing/2014/chart" uri="{C3380CC4-5D6E-409C-BE32-E72D297353CC}">
              <c16:uniqueId val="{00000000-1384-B043-96EB-FFD0B70AF972}"/>
            </c:ext>
          </c:extLst>
        </c:ser>
        <c:dLbls>
          <c:showLegendKey val="0"/>
          <c:showVal val="0"/>
          <c:showCatName val="0"/>
          <c:showSerName val="0"/>
          <c:showPercent val="0"/>
          <c:showBubbleSize val="0"/>
        </c:dLbls>
        <c:gapWidth val="150"/>
        <c:axId val="153809664"/>
        <c:axId val="153811200"/>
      </c:barChart>
      <c:catAx>
        <c:axId val="153809664"/>
        <c:scaling>
          <c:orientation val="minMax"/>
        </c:scaling>
        <c:delete val="0"/>
        <c:axPos val="b"/>
        <c:numFmt formatCode="General" sourceLinked="1"/>
        <c:majorTickMark val="out"/>
        <c:minorTickMark val="none"/>
        <c:tickLblPos val="nextTo"/>
        <c:crossAx val="153811200"/>
        <c:crosses val="autoZero"/>
        <c:auto val="1"/>
        <c:lblAlgn val="ctr"/>
        <c:lblOffset val="100"/>
        <c:noMultiLvlLbl val="0"/>
      </c:catAx>
      <c:valAx>
        <c:axId val="153811200"/>
        <c:scaling>
          <c:orientation val="minMax"/>
        </c:scaling>
        <c:delete val="1"/>
        <c:axPos val="l"/>
        <c:majorGridlines/>
        <c:numFmt formatCode="0.00%" sourceLinked="1"/>
        <c:majorTickMark val="out"/>
        <c:minorTickMark val="none"/>
        <c:tickLblPos val="nextTo"/>
        <c:crossAx val="153809664"/>
        <c:crosses val="autoZero"/>
        <c:crossBetween val="between"/>
      </c:valAx>
    </c:plotArea>
    <c:plotVisOnly val="1"/>
    <c:dispBlanksAs val="gap"/>
    <c:showDLblsOverMax val="0"/>
  </c:chart>
  <c:txPr>
    <a:bodyPr/>
    <a:lstStyle/>
    <a:p>
      <a:pPr>
        <a:defRPr sz="1800">
          <a:solidFill>
            <a:schemeClr val="tx1"/>
          </a:solidFil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en-US" dirty="0"/>
              <a:t>Expenditures by Category</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en-US"/>
        </a:p>
      </c:txPr>
    </c:title>
    <c:autoTitleDeleted val="0"/>
    <c:view3D>
      <c:rotX val="50"/>
      <c:rotY val="0"/>
      <c:depthPercent val="100"/>
      <c:rAngAx val="0"/>
      <c:perspective val="6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Sales</c:v>
                </c:pt>
              </c:strCache>
            </c:strRef>
          </c:tx>
          <c:dPt>
            <c:idx val="0"/>
            <c:bubble3D val="0"/>
            <c:spPr>
              <a:solidFill>
                <a:schemeClr val="accent1"/>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1-6443-4528-A781-D37FCBC2FAEC}"/>
              </c:ext>
            </c:extLst>
          </c:dPt>
          <c:dPt>
            <c:idx val="1"/>
            <c:bubble3D val="0"/>
            <c:spPr>
              <a:solidFill>
                <a:schemeClr val="accent2"/>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3-6443-4528-A781-D37FCBC2FAEC}"/>
              </c:ext>
            </c:extLst>
          </c:dPt>
          <c:dPt>
            <c:idx val="2"/>
            <c:bubble3D val="0"/>
            <c:spPr>
              <a:solidFill>
                <a:schemeClr val="accent3"/>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5-6443-4528-A781-D37FCBC2FAEC}"/>
              </c:ext>
            </c:extLst>
          </c:dPt>
          <c:dPt>
            <c:idx val="3"/>
            <c:bubble3D val="0"/>
            <c:spPr>
              <a:solidFill>
                <a:schemeClr val="accent4"/>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7-6443-4528-A781-D37FCBC2FAEC}"/>
              </c:ext>
            </c:extLst>
          </c:dPt>
          <c:dPt>
            <c:idx val="4"/>
            <c:bubble3D val="0"/>
            <c:spPr>
              <a:solidFill>
                <a:schemeClr val="accent5"/>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9-6443-4528-A781-D37FCBC2FAEC}"/>
              </c:ext>
            </c:extLst>
          </c:dPt>
          <c:dPt>
            <c:idx val="5"/>
            <c:bubble3D val="0"/>
            <c:spPr>
              <a:solidFill>
                <a:schemeClr val="accent6"/>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B-6443-4528-A781-D37FCBC2FAEC}"/>
              </c:ext>
            </c:extLst>
          </c:dPt>
          <c:dPt>
            <c:idx val="6"/>
            <c:bubble3D val="0"/>
            <c:spPr>
              <a:solidFill>
                <a:schemeClr val="accent1">
                  <a:lumMod val="60000"/>
                </a:schemeClr>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D-6443-4528-A781-D37FCBC2FAEC}"/>
              </c:ext>
            </c:extLst>
          </c:dPt>
          <c:dPt>
            <c:idx val="7"/>
            <c:bubble3D val="0"/>
            <c:spPr>
              <a:solidFill>
                <a:schemeClr val="accent2">
                  <a:lumMod val="60000"/>
                </a:schemeClr>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F-6443-4528-A781-D37FCBC2FAEC}"/>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Sheet1!$A$2:$A$9</c:f>
              <c:strCache>
                <c:ptCount val="8"/>
                <c:pt idx="0">
                  <c:v>All Wages - $7,403,954</c:v>
                </c:pt>
                <c:pt idx="1">
                  <c:v>All Benefits - $4,535,050</c:v>
                </c:pt>
                <c:pt idx="2">
                  <c:v>Contractural Services - $1,908,270</c:v>
                </c:pt>
                <c:pt idx="3">
                  <c:v>Equipment Repairs - $256,000</c:v>
                </c:pt>
                <c:pt idx="4">
                  <c:v>Public Safety - $417,206</c:v>
                </c:pt>
                <c:pt idx="5">
                  <c:v>Supplies, Equipment, Materials - $235,961</c:v>
                </c:pt>
                <c:pt idx="6">
                  <c:v>Liability Workers Comp - $409,455</c:v>
                </c:pt>
                <c:pt idx="7">
                  <c:v>MISC $887,540</c:v>
                </c:pt>
              </c:strCache>
            </c:strRef>
          </c:cat>
          <c:val>
            <c:numRef>
              <c:f>Sheet1!$B$2:$B$9</c:f>
              <c:numCache>
                <c:formatCode>#,##0</c:formatCode>
                <c:ptCount val="8"/>
                <c:pt idx="0" formatCode="&quot;$&quot;#,##0_);[Red]\(&quot;$&quot;#,##0\)">
                  <c:v>7403954</c:v>
                </c:pt>
                <c:pt idx="1">
                  <c:v>4535050</c:v>
                </c:pt>
                <c:pt idx="2" formatCode="General">
                  <c:v>1908270</c:v>
                </c:pt>
                <c:pt idx="3">
                  <c:v>256000</c:v>
                </c:pt>
                <c:pt idx="4">
                  <c:v>417206</c:v>
                </c:pt>
                <c:pt idx="5" formatCode="&quot;$&quot;#,##0_);[Red]\(&quot;$&quot;#,##0\)">
                  <c:v>235961</c:v>
                </c:pt>
                <c:pt idx="6" formatCode="&quot;$&quot;#,##0_);[Red]\(&quot;$&quot;#,##0\)">
                  <c:v>409455</c:v>
                </c:pt>
                <c:pt idx="7">
                  <c:v>887540</c:v>
                </c:pt>
              </c:numCache>
            </c:numRef>
          </c:val>
          <c:extLst>
            <c:ext xmlns:c16="http://schemas.microsoft.com/office/drawing/2014/chart" uri="{C3380CC4-5D6E-409C-BE32-E72D297353CC}">
              <c16:uniqueId val="{00000000-0BA9-45BC-9359-833E1210AFF8}"/>
            </c:ext>
          </c:extLst>
        </c:ser>
        <c:dLbls>
          <c:dLblPos val="inEnd"/>
          <c:showLegendKey val="0"/>
          <c:showVal val="0"/>
          <c:showCatName val="0"/>
          <c:showSerName val="0"/>
          <c:showPercent val="1"/>
          <c:showBubbleSize val="0"/>
          <c:showLeaderLines val="1"/>
        </c:dLbls>
      </c:pie3D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FY25 </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Sheet1!$A$2:$A$15</c:f>
              <c:strCache>
                <c:ptCount val="13"/>
                <c:pt idx="1">
                  <c:v>  Salaries (Contractual Wages etc)</c:v>
                </c:pt>
                <c:pt idx="2">
                  <c:v>  Medical Insurance Increases</c:v>
                </c:pt>
                <c:pt idx="3">
                  <c:v>  LAP &amp; Workers Comp Insurance Increases</c:v>
                </c:pt>
                <c:pt idx="4">
                  <c:v>  OPEB Contribution</c:v>
                </c:pt>
                <c:pt idx="5">
                  <c:v>  FICA</c:v>
                </c:pt>
                <c:pt idx="6">
                  <c:v>  Early Voting</c:v>
                </c:pt>
                <c:pt idx="7">
                  <c:v>  Tree Warden</c:v>
                </c:pt>
                <c:pt idx="8">
                  <c:v>  Parks &amp; Rec (field)</c:v>
                </c:pt>
                <c:pt idx="9">
                  <c:v>  DPW Contractual Services</c:v>
                </c:pt>
                <c:pt idx="10">
                  <c:v>  DPW Vehicle Maintenance</c:v>
                </c:pt>
                <c:pt idx="11">
                  <c:v>  Other Misc Under 10K</c:v>
                </c:pt>
                <c:pt idx="12">
                  <c:v>  Regional Paramedic</c:v>
                </c:pt>
              </c:strCache>
            </c:strRef>
          </c:cat>
          <c:val>
            <c:numRef>
              <c:f>Sheet1!$B$2:$B$15</c:f>
              <c:numCache>
                <c:formatCode>"$"#,##0_);[Red]\("$"#,##0\)</c:formatCode>
                <c:ptCount val="14"/>
                <c:pt idx="1">
                  <c:v>711472</c:v>
                </c:pt>
                <c:pt idx="2">
                  <c:v>239690</c:v>
                </c:pt>
                <c:pt idx="3">
                  <c:v>16996</c:v>
                </c:pt>
                <c:pt idx="4">
                  <c:v>19331</c:v>
                </c:pt>
                <c:pt idx="5">
                  <c:v>44300</c:v>
                </c:pt>
                <c:pt idx="6">
                  <c:v>19800</c:v>
                </c:pt>
                <c:pt idx="7">
                  <c:v>56000</c:v>
                </c:pt>
                <c:pt idx="8">
                  <c:v>22658</c:v>
                </c:pt>
                <c:pt idx="9">
                  <c:v>72035</c:v>
                </c:pt>
                <c:pt idx="10">
                  <c:v>72350</c:v>
                </c:pt>
                <c:pt idx="11">
                  <c:v>108663</c:v>
                </c:pt>
                <c:pt idx="12">
                  <c:v>12817</c:v>
                </c:pt>
              </c:numCache>
            </c:numRef>
          </c:val>
          <c:extLst>
            <c:ext xmlns:c16="http://schemas.microsoft.com/office/drawing/2014/chart" uri="{C3380CC4-5D6E-409C-BE32-E72D297353CC}">
              <c16:uniqueId val="{00000000-7B3F-47D3-948D-6AC865340563}"/>
            </c:ext>
          </c:extLst>
        </c:ser>
        <c:ser>
          <c:idx val="1"/>
          <c:order val="1"/>
          <c:tx>
            <c:strRef>
              <c:f>Sheet1!$C$1</c:f>
              <c:strCache>
                <c:ptCount val="1"/>
                <c:pt idx="0">
                  <c:v>Column1</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Sheet1!$A$2:$A$15</c:f>
              <c:strCache>
                <c:ptCount val="13"/>
                <c:pt idx="1">
                  <c:v>  Salaries (Contractual Wages etc)</c:v>
                </c:pt>
                <c:pt idx="2">
                  <c:v>  Medical Insurance Increases</c:v>
                </c:pt>
                <c:pt idx="3">
                  <c:v>  LAP &amp; Workers Comp Insurance Increases</c:v>
                </c:pt>
                <c:pt idx="4">
                  <c:v>  OPEB Contribution</c:v>
                </c:pt>
                <c:pt idx="5">
                  <c:v>  FICA</c:v>
                </c:pt>
                <c:pt idx="6">
                  <c:v>  Early Voting</c:v>
                </c:pt>
                <c:pt idx="7">
                  <c:v>  Tree Warden</c:v>
                </c:pt>
                <c:pt idx="8">
                  <c:v>  Parks &amp; Rec (field)</c:v>
                </c:pt>
                <c:pt idx="9">
                  <c:v>  DPW Contractual Services</c:v>
                </c:pt>
                <c:pt idx="10">
                  <c:v>  DPW Vehicle Maintenance</c:v>
                </c:pt>
                <c:pt idx="11">
                  <c:v>  Other Misc Under 10K</c:v>
                </c:pt>
                <c:pt idx="12">
                  <c:v>  Regional Paramedic</c:v>
                </c:pt>
              </c:strCache>
            </c:strRef>
          </c:cat>
          <c:val>
            <c:numRef>
              <c:f>Sheet1!$C$2:$C$15</c:f>
              <c:numCache>
                <c:formatCode>General</c:formatCode>
                <c:ptCount val="14"/>
              </c:numCache>
            </c:numRef>
          </c:val>
          <c:extLst>
            <c:ext xmlns:c16="http://schemas.microsoft.com/office/drawing/2014/chart" uri="{C3380CC4-5D6E-409C-BE32-E72D297353CC}">
              <c16:uniqueId val="{00000001-7B3F-47D3-948D-6AC865340563}"/>
            </c:ext>
          </c:extLst>
        </c:ser>
        <c:dLbls>
          <c:showLegendKey val="0"/>
          <c:showVal val="0"/>
          <c:showCatName val="0"/>
          <c:showSerName val="0"/>
          <c:showPercent val="0"/>
          <c:showBubbleSize val="0"/>
        </c:dLbls>
        <c:gapWidth val="150"/>
        <c:overlap val="100"/>
        <c:axId val="1492820415"/>
        <c:axId val="1492820895"/>
      </c:barChart>
      <c:catAx>
        <c:axId val="1492820415"/>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92820895"/>
        <c:crosses val="autoZero"/>
        <c:auto val="1"/>
        <c:lblAlgn val="ctr"/>
        <c:lblOffset val="100"/>
        <c:noMultiLvlLbl val="0"/>
      </c:catAx>
      <c:valAx>
        <c:axId val="1492820895"/>
        <c:scaling>
          <c:orientation val="minMax"/>
        </c:scaling>
        <c:delete val="0"/>
        <c:axPos val="b"/>
        <c:majorGridlines>
          <c:spPr>
            <a:ln w="9525" cap="flat" cmpd="sng" algn="ctr">
              <a:solidFill>
                <a:schemeClr val="tx1">
                  <a:lumMod val="15000"/>
                  <a:lumOff val="85000"/>
                </a:schemeClr>
              </a:solid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92820415"/>
        <c:crosses val="autoZero"/>
        <c:crossBetween val="between"/>
      </c:valAx>
      <c:spPr>
        <a:noFill/>
        <a:ln>
          <a:noFill/>
        </a:ln>
        <a:effectLst/>
      </c:spPr>
    </c:plotArea>
    <c:legend>
      <c:legendPos val="b"/>
      <c:legendEntry>
        <c:idx val="1"/>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3927598672807404E-2"/>
          <c:y val="1.4740385712655483E-2"/>
          <c:w val="0.92397156605424324"/>
          <c:h val="0.8734985575412505"/>
        </c:manualLayout>
      </c:layout>
      <c:lineChart>
        <c:grouping val="standard"/>
        <c:varyColors val="0"/>
        <c:ser>
          <c:idx val="0"/>
          <c:order val="0"/>
          <c:spPr>
            <a:ln w="38100"/>
          </c:spPr>
          <c:marker>
            <c:symbol val="circle"/>
            <c:size val="9"/>
            <c:spPr>
              <a:ln w="34925"/>
            </c:spPr>
          </c:marker>
          <c:cat>
            <c:numRef>
              <c:f>'[personnel history.xlsx]Sheet1'!$G$4:$Q$4</c:f>
              <c:numCache>
                <c:formatCode>General</c:formatCode>
                <c:ptCount val="11"/>
                <c:pt idx="0">
                  <c:v>2015</c:v>
                </c:pt>
                <c:pt idx="1">
                  <c:v>2016</c:v>
                </c:pt>
                <c:pt idx="2">
                  <c:v>2017</c:v>
                </c:pt>
                <c:pt idx="3">
                  <c:v>2018</c:v>
                </c:pt>
                <c:pt idx="4">
                  <c:v>2019</c:v>
                </c:pt>
                <c:pt idx="5">
                  <c:v>2020</c:v>
                </c:pt>
                <c:pt idx="6">
                  <c:v>2021</c:v>
                </c:pt>
                <c:pt idx="7">
                  <c:v>2022</c:v>
                </c:pt>
                <c:pt idx="8">
                  <c:v>2023</c:v>
                </c:pt>
                <c:pt idx="9">
                  <c:v>2024</c:v>
                </c:pt>
                <c:pt idx="10">
                  <c:v>2025</c:v>
                </c:pt>
              </c:numCache>
            </c:numRef>
          </c:cat>
          <c:val>
            <c:numRef>
              <c:f>'[personnel history.xlsx]Sheet1'!$G$27:$Q$27</c:f>
              <c:numCache>
                <c:formatCode>General</c:formatCode>
                <c:ptCount val="11"/>
                <c:pt idx="0">
                  <c:v>68.819999999999979</c:v>
                </c:pt>
                <c:pt idx="1">
                  <c:v>69.459999999999994</c:v>
                </c:pt>
                <c:pt idx="2">
                  <c:v>70.569999999999993</c:v>
                </c:pt>
                <c:pt idx="3">
                  <c:v>71.209999999999994</c:v>
                </c:pt>
                <c:pt idx="4">
                  <c:v>71.079999999999984</c:v>
                </c:pt>
                <c:pt idx="5">
                  <c:v>70.81</c:v>
                </c:pt>
                <c:pt idx="6">
                  <c:v>70.72</c:v>
                </c:pt>
                <c:pt idx="7">
                  <c:v>70.52</c:v>
                </c:pt>
                <c:pt idx="8">
                  <c:v>71.73</c:v>
                </c:pt>
                <c:pt idx="9">
                  <c:v>72.320000000000007</c:v>
                </c:pt>
                <c:pt idx="10">
                  <c:v>77.67</c:v>
                </c:pt>
              </c:numCache>
            </c:numRef>
          </c:val>
          <c:smooth val="0"/>
          <c:extLst>
            <c:ext xmlns:c16="http://schemas.microsoft.com/office/drawing/2014/chart" uri="{C3380CC4-5D6E-409C-BE32-E72D297353CC}">
              <c16:uniqueId val="{00000000-E9BA-8A4A-ABB2-36136796FCB8}"/>
            </c:ext>
          </c:extLst>
        </c:ser>
        <c:dLbls>
          <c:showLegendKey val="0"/>
          <c:showVal val="0"/>
          <c:showCatName val="0"/>
          <c:showSerName val="0"/>
          <c:showPercent val="0"/>
          <c:showBubbleSize val="0"/>
        </c:dLbls>
        <c:marker val="1"/>
        <c:smooth val="0"/>
        <c:axId val="169619840"/>
        <c:axId val="169622144"/>
      </c:lineChart>
      <c:catAx>
        <c:axId val="169619840"/>
        <c:scaling>
          <c:orientation val="minMax"/>
        </c:scaling>
        <c:delete val="0"/>
        <c:axPos val="b"/>
        <c:title>
          <c:tx>
            <c:rich>
              <a:bodyPr/>
              <a:lstStyle/>
              <a:p>
                <a:pPr>
                  <a:defRPr/>
                </a:pPr>
                <a:r>
                  <a:rPr lang="en-US" dirty="0"/>
                  <a:t>Fiscal</a:t>
                </a:r>
                <a:r>
                  <a:rPr lang="en-US" baseline="0" dirty="0"/>
                  <a:t> Year</a:t>
                </a:r>
                <a:endParaRPr lang="en-US" dirty="0"/>
              </a:p>
            </c:rich>
          </c:tx>
          <c:overlay val="0"/>
        </c:title>
        <c:numFmt formatCode="General" sourceLinked="1"/>
        <c:majorTickMark val="out"/>
        <c:minorTickMark val="none"/>
        <c:tickLblPos val="nextTo"/>
        <c:crossAx val="169622144"/>
        <c:crosses val="autoZero"/>
        <c:auto val="1"/>
        <c:lblAlgn val="ctr"/>
        <c:lblOffset val="100"/>
        <c:noMultiLvlLbl val="0"/>
      </c:catAx>
      <c:valAx>
        <c:axId val="169622144"/>
        <c:scaling>
          <c:orientation val="minMax"/>
          <c:max val="100"/>
          <c:min val="40"/>
        </c:scaling>
        <c:delete val="0"/>
        <c:axPos val="l"/>
        <c:majorGridlines/>
        <c:numFmt formatCode="General" sourceLinked="1"/>
        <c:majorTickMark val="out"/>
        <c:minorTickMark val="none"/>
        <c:tickLblPos val="nextTo"/>
        <c:crossAx val="169619840"/>
        <c:crosses val="autoZero"/>
        <c:crossBetween val="between"/>
      </c:valAx>
      <c:spPr>
        <a:ln>
          <a:solidFill>
            <a:schemeClr val="tx1"/>
          </a:solidFill>
        </a:ln>
      </c:spPr>
    </c:plotArea>
    <c:plotVisOnly val="1"/>
    <c:dispBlanksAs val="gap"/>
    <c:showDLblsOverMax val="0"/>
  </c:chart>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Town Projects</c:v>
                </c:pt>
              </c:strCache>
            </c:strRef>
          </c:tx>
          <c:dPt>
            <c:idx val="0"/>
            <c:bubble3D val="0"/>
            <c:spPr>
              <a:solidFill>
                <a:schemeClr val="accent1"/>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DFCE-4807-9E00-00B598F3C92C}"/>
              </c:ext>
            </c:extLst>
          </c:dPt>
          <c:dPt>
            <c:idx val="1"/>
            <c:bubble3D val="0"/>
            <c:spPr>
              <a:solidFill>
                <a:schemeClr val="accent2"/>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DFCE-4807-9E00-00B598F3C92C}"/>
              </c:ext>
            </c:extLst>
          </c:dPt>
          <c:dPt>
            <c:idx val="2"/>
            <c:bubble3D val="0"/>
            <c:spPr>
              <a:solidFill>
                <a:schemeClr val="accent3"/>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DFCE-4807-9E00-00B598F3C92C}"/>
              </c:ext>
            </c:extLst>
          </c:dPt>
          <c:dPt>
            <c:idx val="3"/>
            <c:bubble3D val="0"/>
            <c:spPr>
              <a:solidFill>
                <a:schemeClr val="accent4"/>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7-DFCE-4807-9E00-00B598F3C92C}"/>
              </c:ext>
            </c:extLst>
          </c:dPt>
          <c:dLbls>
            <c:dLbl>
              <c:idx val="3"/>
              <c:tx>
                <c:rich>
                  <a:bodyPr/>
                  <a:lstStyle/>
                  <a:p>
                    <a:r>
                      <a:rPr lang="en-US" dirty="0"/>
                      <a:t>Quality of Life</a:t>
                    </a:r>
                    <a:r>
                      <a:rPr lang="en-US" baseline="0" dirty="0"/>
                      <a:t>
</a:t>
                    </a:r>
                    <a:fld id="{DF2560A4-54A7-453E-8DAC-F9D87C11FA02}" type="PERCENTAGE">
                      <a:rPr lang="en-US" baseline="0"/>
                      <a:pPr/>
                      <a:t>[PERCENTAGE]</a:t>
                    </a:fld>
                    <a:endParaRPr lang="en-US" baseline="0" dirty="0"/>
                  </a:p>
                </c:rich>
              </c:tx>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DFCE-4807-9E00-00B598F3C92C}"/>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Critical Infrastructure &amp; Facilities</c:v>
                </c:pt>
                <c:pt idx="1">
                  <c:v>Critical Equipment Replacement</c:v>
                </c:pt>
                <c:pt idx="2">
                  <c:v>Public Safety</c:v>
                </c:pt>
                <c:pt idx="3">
                  <c:v>Quality of Life</c:v>
                </c:pt>
              </c:strCache>
            </c:strRef>
          </c:cat>
          <c:val>
            <c:numRef>
              <c:f>Sheet1!$B$2:$B$5</c:f>
              <c:numCache>
                <c:formatCode>General</c:formatCode>
                <c:ptCount val="4"/>
                <c:pt idx="0">
                  <c:v>1568781</c:v>
                </c:pt>
                <c:pt idx="1">
                  <c:v>676988</c:v>
                </c:pt>
                <c:pt idx="2">
                  <c:v>908941</c:v>
                </c:pt>
                <c:pt idx="3">
                  <c:v>115050</c:v>
                </c:pt>
              </c:numCache>
            </c:numRef>
          </c:val>
          <c:extLst>
            <c:ext xmlns:c16="http://schemas.microsoft.com/office/drawing/2014/chart" uri="{C3380CC4-5D6E-409C-BE32-E72D297353CC}">
              <c16:uniqueId val="{00000000-BCF1-4932-9B5D-BD0D7C45F40B}"/>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633153293854796"/>
          <c:y val="3.5169975096622556E-2"/>
          <c:w val="0.85851695190993693"/>
          <c:h val="0.78599768360407452"/>
        </c:manualLayout>
      </c:layout>
      <c:barChart>
        <c:barDir val="col"/>
        <c:grouping val="clustered"/>
        <c:varyColors val="0"/>
        <c:ser>
          <c:idx val="0"/>
          <c:order val="0"/>
          <c:tx>
            <c:strRef>
              <c:f>Sheet1!$B$1</c:f>
              <c:strCache>
                <c:ptCount val="1"/>
                <c:pt idx="0">
                  <c:v>Total Dollars</c:v>
                </c:pt>
              </c:strCache>
            </c:strRef>
          </c:tx>
          <c:spPr>
            <a:solidFill>
              <a:srgbClr val="00B0F0"/>
            </a:solidFill>
            <a:ln>
              <a:solidFill>
                <a:schemeClr val="tx1"/>
              </a:solidFill>
            </a:ln>
          </c:spPr>
          <c:invertIfNegative val="0"/>
          <c:cat>
            <c:numRef>
              <c:f>Sheet1!$A$2:$A$13</c:f>
              <c:numCache>
                <c:formatCode>General</c:formatCode>
                <c:ptCount val="11"/>
                <c:pt idx="0">
                  <c:v>2015</c:v>
                </c:pt>
                <c:pt idx="1">
                  <c:v>2016</c:v>
                </c:pt>
                <c:pt idx="2">
                  <c:v>2017</c:v>
                </c:pt>
                <c:pt idx="3">
                  <c:v>2018</c:v>
                </c:pt>
                <c:pt idx="4">
                  <c:v>2019</c:v>
                </c:pt>
                <c:pt idx="5">
                  <c:v>2020</c:v>
                </c:pt>
                <c:pt idx="6">
                  <c:v>2021</c:v>
                </c:pt>
                <c:pt idx="7">
                  <c:v>2022</c:v>
                </c:pt>
                <c:pt idx="8">
                  <c:v>2023</c:v>
                </c:pt>
                <c:pt idx="9">
                  <c:v>2024</c:v>
                </c:pt>
                <c:pt idx="10">
                  <c:v>2025</c:v>
                </c:pt>
              </c:numCache>
            </c:numRef>
          </c:cat>
          <c:val>
            <c:numRef>
              <c:f>Sheet1!$B$2:$B$13</c:f>
              <c:numCache>
                <c:formatCode>"$"#,##0_);[Red]\("$"#,##0\)</c:formatCode>
                <c:ptCount val="11"/>
                <c:pt idx="0">
                  <c:v>1271745</c:v>
                </c:pt>
                <c:pt idx="1">
                  <c:v>1354558</c:v>
                </c:pt>
                <c:pt idx="2">
                  <c:v>1171689</c:v>
                </c:pt>
                <c:pt idx="3">
                  <c:v>986687</c:v>
                </c:pt>
                <c:pt idx="4">
                  <c:v>1864023</c:v>
                </c:pt>
                <c:pt idx="5">
                  <c:v>1826429</c:v>
                </c:pt>
                <c:pt idx="6">
                  <c:v>1203324</c:v>
                </c:pt>
                <c:pt idx="7">
                  <c:v>2059666</c:v>
                </c:pt>
                <c:pt idx="8">
                  <c:v>2875838</c:v>
                </c:pt>
                <c:pt idx="9">
                  <c:v>3451588</c:v>
                </c:pt>
                <c:pt idx="10">
                  <c:v>4774760</c:v>
                </c:pt>
              </c:numCache>
            </c:numRef>
          </c:val>
          <c:extLst>
            <c:ext xmlns:c16="http://schemas.microsoft.com/office/drawing/2014/chart" uri="{C3380CC4-5D6E-409C-BE32-E72D297353CC}">
              <c16:uniqueId val="{00000000-9EED-6A45-9617-60C5F3A0B153}"/>
            </c:ext>
          </c:extLst>
        </c:ser>
        <c:ser>
          <c:idx val="1"/>
          <c:order val="1"/>
          <c:tx>
            <c:strRef>
              <c:f>Sheet1!$C$1</c:f>
              <c:strCache>
                <c:ptCount val="1"/>
                <c:pt idx="0">
                  <c:v>Town</c:v>
                </c:pt>
              </c:strCache>
            </c:strRef>
          </c:tx>
          <c:spPr>
            <a:solidFill>
              <a:schemeClr val="accent4">
                <a:lumMod val="60000"/>
                <a:lumOff val="40000"/>
              </a:schemeClr>
            </a:solidFill>
            <a:ln>
              <a:solidFill>
                <a:schemeClr val="tx1"/>
              </a:solidFill>
            </a:ln>
          </c:spPr>
          <c:invertIfNegative val="0"/>
          <c:dPt>
            <c:idx val="0"/>
            <c:invertIfNegative val="0"/>
            <c:bubble3D val="0"/>
            <c:spPr>
              <a:solidFill>
                <a:schemeClr val="accent4">
                  <a:lumMod val="60000"/>
                  <a:lumOff val="40000"/>
                </a:schemeClr>
              </a:solidFill>
              <a:ln>
                <a:solidFill>
                  <a:schemeClr val="tx1"/>
                </a:solidFill>
              </a:ln>
              <a:effectLst>
                <a:outerShdw blurRad="50800" dist="50800" dir="5400000" algn="ctr" rotWithShape="0">
                  <a:schemeClr val="tx1"/>
                </a:outerShdw>
              </a:effectLst>
            </c:spPr>
            <c:extLst>
              <c:ext xmlns:c16="http://schemas.microsoft.com/office/drawing/2014/chart" uri="{C3380CC4-5D6E-409C-BE32-E72D297353CC}">
                <c16:uniqueId val="{00000002-9EED-6A45-9617-60C5F3A0B153}"/>
              </c:ext>
            </c:extLst>
          </c:dPt>
          <c:cat>
            <c:numRef>
              <c:f>Sheet1!$A$2:$A$13</c:f>
              <c:numCache>
                <c:formatCode>General</c:formatCode>
                <c:ptCount val="11"/>
                <c:pt idx="0">
                  <c:v>2015</c:v>
                </c:pt>
                <c:pt idx="1">
                  <c:v>2016</c:v>
                </c:pt>
                <c:pt idx="2">
                  <c:v>2017</c:v>
                </c:pt>
                <c:pt idx="3">
                  <c:v>2018</c:v>
                </c:pt>
                <c:pt idx="4">
                  <c:v>2019</c:v>
                </c:pt>
                <c:pt idx="5">
                  <c:v>2020</c:v>
                </c:pt>
                <c:pt idx="6">
                  <c:v>2021</c:v>
                </c:pt>
                <c:pt idx="7">
                  <c:v>2022</c:v>
                </c:pt>
                <c:pt idx="8">
                  <c:v>2023</c:v>
                </c:pt>
                <c:pt idx="9">
                  <c:v>2024</c:v>
                </c:pt>
                <c:pt idx="10">
                  <c:v>2025</c:v>
                </c:pt>
              </c:numCache>
            </c:numRef>
          </c:cat>
          <c:val>
            <c:numRef>
              <c:f>Sheet1!$C$2:$C$13</c:f>
              <c:numCache>
                <c:formatCode>General</c:formatCode>
                <c:ptCount val="11"/>
                <c:pt idx="0">
                  <c:v>794745</c:v>
                </c:pt>
                <c:pt idx="1">
                  <c:v>765500</c:v>
                </c:pt>
                <c:pt idx="2">
                  <c:v>687100</c:v>
                </c:pt>
                <c:pt idx="3">
                  <c:v>513500</c:v>
                </c:pt>
                <c:pt idx="4">
                  <c:v>728238</c:v>
                </c:pt>
                <c:pt idx="5">
                  <c:v>470300</c:v>
                </c:pt>
                <c:pt idx="6">
                  <c:v>511000</c:v>
                </c:pt>
                <c:pt idx="7">
                  <c:v>1383806</c:v>
                </c:pt>
                <c:pt idx="8">
                  <c:v>1777882</c:v>
                </c:pt>
                <c:pt idx="9">
                  <c:v>2618138</c:v>
                </c:pt>
                <c:pt idx="10">
                  <c:v>3269760</c:v>
                </c:pt>
              </c:numCache>
            </c:numRef>
          </c:val>
          <c:extLst>
            <c:ext xmlns:c16="http://schemas.microsoft.com/office/drawing/2014/chart" uri="{C3380CC4-5D6E-409C-BE32-E72D297353CC}">
              <c16:uniqueId val="{00000003-9EED-6A45-9617-60C5F3A0B153}"/>
            </c:ext>
          </c:extLst>
        </c:ser>
        <c:ser>
          <c:idx val="2"/>
          <c:order val="2"/>
          <c:tx>
            <c:strRef>
              <c:f>Sheet1!$D$1</c:f>
              <c:strCache>
                <c:ptCount val="1"/>
                <c:pt idx="0">
                  <c:v>School</c:v>
                </c:pt>
              </c:strCache>
            </c:strRef>
          </c:tx>
          <c:spPr>
            <a:ln>
              <a:solidFill>
                <a:schemeClr val="tx1"/>
              </a:solidFill>
            </a:ln>
          </c:spPr>
          <c:invertIfNegative val="0"/>
          <c:cat>
            <c:numRef>
              <c:f>Sheet1!$A$2:$A$13</c:f>
              <c:numCache>
                <c:formatCode>General</c:formatCode>
                <c:ptCount val="11"/>
                <c:pt idx="0">
                  <c:v>2015</c:v>
                </c:pt>
                <c:pt idx="1">
                  <c:v>2016</c:v>
                </c:pt>
                <c:pt idx="2">
                  <c:v>2017</c:v>
                </c:pt>
                <c:pt idx="3">
                  <c:v>2018</c:v>
                </c:pt>
                <c:pt idx="4">
                  <c:v>2019</c:v>
                </c:pt>
                <c:pt idx="5">
                  <c:v>2020</c:v>
                </c:pt>
                <c:pt idx="6">
                  <c:v>2021</c:v>
                </c:pt>
                <c:pt idx="7">
                  <c:v>2022</c:v>
                </c:pt>
                <c:pt idx="8">
                  <c:v>2023</c:v>
                </c:pt>
                <c:pt idx="9">
                  <c:v>2024</c:v>
                </c:pt>
                <c:pt idx="10">
                  <c:v>2025</c:v>
                </c:pt>
              </c:numCache>
            </c:numRef>
          </c:cat>
          <c:val>
            <c:numRef>
              <c:f>Sheet1!$D$2:$D$13</c:f>
              <c:numCache>
                <c:formatCode>General</c:formatCode>
                <c:ptCount val="11"/>
                <c:pt idx="0">
                  <c:v>477000</c:v>
                </c:pt>
                <c:pt idx="1">
                  <c:v>589058</c:v>
                </c:pt>
                <c:pt idx="2">
                  <c:v>484589</c:v>
                </c:pt>
                <c:pt idx="3">
                  <c:v>473187</c:v>
                </c:pt>
                <c:pt idx="4">
                  <c:v>1135785</c:v>
                </c:pt>
                <c:pt idx="5">
                  <c:v>1356129</c:v>
                </c:pt>
                <c:pt idx="6">
                  <c:v>692324</c:v>
                </c:pt>
                <c:pt idx="7">
                  <c:v>675860</c:v>
                </c:pt>
                <c:pt idx="8">
                  <c:v>1097956</c:v>
                </c:pt>
                <c:pt idx="9">
                  <c:v>833450</c:v>
                </c:pt>
                <c:pt idx="10">
                  <c:v>1505000</c:v>
                </c:pt>
              </c:numCache>
            </c:numRef>
          </c:val>
          <c:extLst>
            <c:ext xmlns:c16="http://schemas.microsoft.com/office/drawing/2014/chart" uri="{C3380CC4-5D6E-409C-BE32-E72D297353CC}">
              <c16:uniqueId val="{00000004-9EED-6A45-9617-60C5F3A0B153}"/>
            </c:ext>
          </c:extLst>
        </c:ser>
        <c:dLbls>
          <c:showLegendKey val="0"/>
          <c:showVal val="0"/>
          <c:showCatName val="0"/>
          <c:showSerName val="0"/>
          <c:showPercent val="0"/>
          <c:showBubbleSize val="0"/>
        </c:dLbls>
        <c:gapWidth val="150"/>
        <c:axId val="227364864"/>
        <c:axId val="227366400"/>
      </c:barChart>
      <c:catAx>
        <c:axId val="227364864"/>
        <c:scaling>
          <c:orientation val="minMax"/>
        </c:scaling>
        <c:delete val="0"/>
        <c:axPos val="b"/>
        <c:numFmt formatCode="General" sourceLinked="1"/>
        <c:majorTickMark val="out"/>
        <c:minorTickMark val="none"/>
        <c:tickLblPos val="nextTo"/>
        <c:crossAx val="227366400"/>
        <c:crosses val="autoZero"/>
        <c:auto val="1"/>
        <c:lblAlgn val="ctr"/>
        <c:lblOffset val="100"/>
        <c:noMultiLvlLbl val="0"/>
      </c:catAx>
      <c:valAx>
        <c:axId val="227366400"/>
        <c:scaling>
          <c:orientation val="minMax"/>
          <c:max val="4000000"/>
          <c:min val="0"/>
        </c:scaling>
        <c:delete val="0"/>
        <c:axPos val="l"/>
        <c:majorGridlines/>
        <c:numFmt formatCode="&quot;$&quot;#,##0.0_);[Red]\(&quot;$&quot;#,##0.0\)" sourceLinked="0"/>
        <c:majorTickMark val="out"/>
        <c:minorTickMark val="none"/>
        <c:tickLblPos val="nextTo"/>
        <c:crossAx val="227364864"/>
        <c:crosses val="autoZero"/>
        <c:crossBetween val="between"/>
        <c:dispUnits>
          <c:builtInUnit val="millions"/>
          <c:dispUnitsLbl>
            <c:layout>
              <c:manualLayout>
                <c:xMode val="edge"/>
                <c:yMode val="edge"/>
                <c:x val="2.0648967551622419E-2"/>
                <c:y val="7.7743000874890639E-2"/>
              </c:manualLayout>
            </c:layout>
          </c:dispUnitsLbl>
        </c:dispUnits>
      </c:valAx>
    </c:plotArea>
    <c:legend>
      <c:legendPos val="b"/>
      <c:layout>
        <c:manualLayout>
          <c:xMode val="edge"/>
          <c:yMode val="edge"/>
          <c:x val="0.17705200566743318"/>
          <c:y val="0.88706797297122486"/>
          <c:w val="0.64589598866513365"/>
          <c:h val="7.7097769028871388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 Id="rId14" Type="http://schemas.openxmlformats.org/officeDocument/2006/relationships/image" Target="../media/image17.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 Id="rId14" Type="http://schemas.openxmlformats.org/officeDocument/2006/relationships/image" Target="../media/image17.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F2CC89-F6E0-400E-B197-2DDA84C0C21D}"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9800D4B5-6380-41C8-981D-1FCC3EF0C065}">
      <dgm:prSet/>
      <dgm:spPr/>
      <dgm:t>
        <a:bodyPr/>
        <a:lstStyle/>
        <a:p>
          <a:pPr>
            <a:lnSpc>
              <a:spcPct val="100000"/>
            </a:lnSpc>
          </a:pPr>
          <a:r>
            <a:rPr lang="en-US"/>
            <a:t>$554k -  the 2</a:t>
          </a:r>
          <a:r>
            <a:rPr lang="en-US" baseline="30000"/>
            <a:t>nd</a:t>
          </a:r>
          <a:r>
            <a:rPr lang="en-US"/>
            <a:t> Installment Toward Fire Truck Engine 7</a:t>
          </a:r>
        </a:p>
      </dgm:t>
    </dgm:pt>
    <dgm:pt modelId="{5D68AAA3-AEC2-427E-8C55-604E4F7F8E99}" type="parTrans" cxnId="{9A787B84-FC73-43DD-841F-9CACD1B2265F}">
      <dgm:prSet/>
      <dgm:spPr/>
      <dgm:t>
        <a:bodyPr/>
        <a:lstStyle/>
        <a:p>
          <a:endParaRPr lang="en-US"/>
        </a:p>
      </dgm:t>
    </dgm:pt>
    <dgm:pt modelId="{CEDC083E-F1DF-4E84-B7A2-5E8E9A7BCE7D}" type="sibTrans" cxnId="{9A787B84-FC73-43DD-841F-9CACD1B2265F}">
      <dgm:prSet/>
      <dgm:spPr/>
      <dgm:t>
        <a:bodyPr/>
        <a:lstStyle/>
        <a:p>
          <a:endParaRPr lang="en-US"/>
        </a:p>
      </dgm:t>
    </dgm:pt>
    <dgm:pt modelId="{A4E7903B-CE07-4245-9FF1-0D6215FB1C02}">
      <dgm:prSet/>
      <dgm:spPr/>
      <dgm:t>
        <a:bodyPr/>
        <a:lstStyle/>
        <a:p>
          <a:pPr>
            <a:lnSpc>
              <a:spcPct val="100000"/>
            </a:lnSpc>
          </a:pPr>
          <a:r>
            <a:rPr lang="en-US"/>
            <a:t>$4.6m -  Road Repaving, offset by the equal amount to be financed</a:t>
          </a:r>
        </a:p>
      </dgm:t>
    </dgm:pt>
    <dgm:pt modelId="{7FCB6F61-B9E5-4C68-9BA8-ABBDF215F1C8}" type="parTrans" cxnId="{9642E14B-647F-4CF4-89F8-2AF57797CCB2}">
      <dgm:prSet/>
      <dgm:spPr/>
      <dgm:t>
        <a:bodyPr/>
        <a:lstStyle/>
        <a:p>
          <a:endParaRPr lang="en-US"/>
        </a:p>
      </dgm:t>
    </dgm:pt>
    <dgm:pt modelId="{5CCAD539-BAA9-497C-8CE2-0BAC6D9B08A5}" type="sibTrans" cxnId="{9642E14B-647F-4CF4-89F8-2AF57797CCB2}">
      <dgm:prSet/>
      <dgm:spPr/>
      <dgm:t>
        <a:bodyPr/>
        <a:lstStyle/>
        <a:p>
          <a:endParaRPr lang="en-US"/>
        </a:p>
      </dgm:t>
    </dgm:pt>
    <dgm:pt modelId="{5BBE9FE5-04E1-434E-AE1A-60CAA57966CC}">
      <dgm:prSet/>
      <dgm:spPr/>
      <dgm:t>
        <a:bodyPr/>
        <a:lstStyle/>
        <a:p>
          <a:pPr>
            <a:lnSpc>
              <a:spcPct val="100000"/>
            </a:lnSpc>
          </a:pPr>
          <a:r>
            <a:rPr lang="en-US"/>
            <a:t>$606k -  installation of a new modular facility for Town depts</a:t>
          </a:r>
        </a:p>
      </dgm:t>
    </dgm:pt>
    <dgm:pt modelId="{D07E06AD-61CD-4CD1-BB0D-641CB831A784}" type="parTrans" cxnId="{61E910C4-F0AF-4F27-9B88-4DCA47864220}">
      <dgm:prSet/>
      <dgm:spPr/>
      <dgm:t>
        <a:bodyPr/>
        <a:lstStyle/>
        <a:p>
          <a:endParaRPr lang="en-US"/>
        </a:p>
      </dgm:t>
    </dgm:pt>
    <dgm:pt modelId="{D8DA2218-DE6D-49B1-8042-0AC565023F81}" type="sibTrans" cxnId="{61E910C4-F0AF-4F27-9B88-4DCA47864220}">
      <dgm:prSet/>
      <dgm:spPr/>
      <dgm:t>
        <a:bodyPr/>
        <a:lstStyle/>
        <a:p>
          <a:endParaRPr lang="en-US"/>
        </a:p>
      </dgm:t>
    </dgm:pt>
    <dgm:pt modelId="{B76C855D-7219-47C8-824E-5112E12EF022}">
      <dgm:prSet/>
      <dgm:spPr/>
      <dgm:t>
        <a:bodyPr/>
        <a:lstStyle/>
        <a:p>
          <a:pPr>
            <a:lnSpc>
              <a:spcPct val="100000"/>
            </a:lnSpc>
          </a:pPr>
          <a:r>
            <a:rPr lang="en-US"/>
            <a:t>$225k -  Transportation Alternative Sidewalks (construction)</a:t>
          </a:r>
        </a:p>
      </dgm:t>
    </dgm:pt>
    <dgm:pt modelId="{E1997665-1851-4AFF-ADA5-538503701912}" type="parTrans" cxnId="{E0D15D7A-530A-4FAF-A08D-99BD61A4B92D}">
      <dgm:prSet/>
      <dgm:spPr/>
      <dgm:t>
        <a:bodyPr/>
        <a:lstStyle/>
        <a:p>
          <a:endParaRPr lang="en-US"/>
        </a:p>
      </dgm:t>
    </dgm:pt>
    <dgm:pt modelId="{CE9E54AE-37B3-46F1-B4AB-9A14ABAD809B}" type="sibTrans" cxnId="{E0D15D7A-530A-4FAF-A08D-99BD61A4B92D}">
      <dgm:prSet/>
      <dgm:spPr/>
      <dgm:t>
        <a:bodyPr/>
        <a:lstStyle/>
        <a:p>
          <a:endParaRPr lang="en-US"/>
        </a:p>
      </dgm:t>
    </dgm:pt>
    <dgm:pt modelId="{0763307A-787A-45AA-81F9-E0387897BE9E}">
      <dgm:prSet/>
      <dgm:spPr/>
      <dgm:t>
        <a:bodyPr/>
        <a:lstStyle/>
        <a:p>
          <a:pPr>
            <a:lnSpc>
              <a:spcPct val="100000"/>
            </a:lnSpc>
          </a:pPr>
          <a:r>
            <a:rPr lang="en-US"/>
            <a:t>$250k -  new DPW plow truck</a:t>
          </a:r>
        </a:p>
      </dgm:t>
    </dgm:pt>
    <dgm:pt modelId="{D433AA90-1064-4C90-B011-39B155D06853}" type="parTrans" cxnId="{856DCA16-CA26-4E9E-BBE7-5B8399DAD28B}">
      <dgm:prSet/>
      <dgm:spPr/>
      <dgm:t>
        <a:bodyPr/>
        <a:lstStyle/>
        <a:p>
          <a:endParaRPr lang="en-US"/>
        </a:p>
      </dgm:t>
    </dgm:pt>
    <dgm:pt modelId="{10C758DA-7C49-4368-B403-43007EC644C9}" type="sibTrans" cxnId="{856DCA16-CA26-4E9E-BBE7-5B8399DAD28B}">
      <dgm:prSet/>
      <dgm:spPr/>
      <dgm:t>
        <a:bodyPr/>
        <a:lstStyle/>
        <a:p>
          <a:endParaRPr lang="en-US"/>
        </a:p>
      </dgm:t>
    </dgm:pt>
    <dgm:pt modelId="{39D0AD80-27C0-4BF5-9D27-E6DC45CC0815}">
      <dgm:prSet/>
      <dgm:spPr/>
      <dgm:t>
        <a:bodyPr/>
        <a:lstStyle/>
        <a:p>
          <a:pPr>
            <a:lnSpc>
              <a:spcPct val="100000"/>
            </a:lnSpc>
          </a:pPr>
          <a:r>
            <a:rPr lang="en-US"/>
            <a:t>$180k -  new DPW Backhoe/Loader</a:t>
          </a:r>
        </a:p>
      </dgm:t>
    </dgm:pt>
    <dgm:pt modelId="{169C344F-DA46-4631-90D6-8A905DFC2A0F}" type="parTrans" cxnId="{86B0DFE4-CB51-44F0-A5A4-41A81B0EC292}">
      <dgm:prSet/>
      <dgm:spPr/>
      <dgm:t>
        <a:bodyPr/>
        <a:lstStyle/>
        <a:p>
          <a:endParaRPr lang="en-US"/>
        </a:p>
      </dgm:t>
    </dgm:pt>
    <dgm:pt modelId="{5352A137-9536-4F90-AC8D-53CFEC3E5DF0}" type="sibTrans" cxnId="{86B0DFE4-CB51-44F0-A5A4-41A81B0EC292}">
      <dgm:prSet/>
      <dgm:spPr/>
      <dgm:t>
        <a:bodyPr/>
        <a:lstStyle/>
        <a:p>
          <a:endParaRPr lang="en-US"/>
        </a:p>
      </dgm:t>
    </dgm:pt>
    <dgm:pt modelId="{3C2F0354-4035-4472-93DC-4379CB4BEBBB}">
      <dgm:prSet/>
      <dgm:spPr/>
      <dgm:t>
        <a:bodyPr/>
        <a:lstStyle/>
        <a:p>
          <a:pPr>
            <a:lnSpc>
              <a:spcPct val="100000"/>
            </a:lnSpc>
          </a:pPr>
          <a:r>
            <a:rPr lang="en-US"/>
            <a:t>$250k -  Project Management resources on Various Town projects</a:t>
          </a:r>
        </a:p>
      </dgm:t>
    </dgm:pt>
    <dgm:pt modelId="{9E66BDEF-AE1D-49BF-B792-ED4386AD5B4C}" type="parTrans" cxnId="{B83C4F60-66CD-451D-AF0A-EB9872E08061}">
      <dgm:prSet/>
      <dgm:spPr/>
      <dgm:t>
        <a:bodyPr/>
        <a:lstStyle/>
        <a:p>
          <a:endParaRPr lang="en-US"/>
        </a:p>
      </dgm:t>
    </dgm:pt>
    <dgm:pt modelId="{D3F25AC7-AB7B-41E5-9169-435DCF8B4EFD}" type="sibTrans" cxnId="{B83C4F60-66CD-451D-AF0A-EB9872E08061}">
      <dgm:prSet/>
      <dgm:spPr/>
      <dgm:t>
        <a:bodyPr/>
        <a:lstStyle/>
        <a:p>
          <a:endParaRPr lang="en-US"/>
        </a:p>
      </dgm:t>
    </dgm:pt>
    <dgm:pt modelId="{8D8C71E0-5440-47BF-AFAC-659D501358E7}" type="pres">
      <dgm:prSet presAssocID="{62F2CC89-F6E0-400E-B197-2DDA84C0C21D}" presName="root" presStyleCnt="0">
        <dgm:presLayoutVars>
          <dgm:dir/>
          <dgm:resizeHandles val="exact"/>
        </dgm:presLayoutVars>
      </dgm:prSet>
      <dgm:spPr/>
    </dgm:pt>
    <dgm:pt modelId="{D794DCD6-FCFE-4115-9AE2-9BDD772BBDC1}" type="pres">
      <dgm:prSet presAssocID="{9800D4B5-6380-41C8-981D-1FCC3EF0C065}" presName="compNode" presStyleCnt="0"/>
      <dgm:spPr/>
    </dgm:pt>
    <dgm:pt modelId="{27A53399-0487-4C5A-8BD3-F3FA0F13FD96}" type="pres">
      <dgm:prSet presAssocID="{9800D4B5-6380-41C8-981D-1FCC3EF0C065}"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Dump truck"/>
        </a:ext>
      </dgm:extLst>
    </dgm:pt>
    <dgm:pt modelId="{C6E12D68-8C4F-461B-A3DC-083F4BB8F7C3}" type="pres">
      <dgm:prSet presAssocID="{9800D4B5-6380-41C8-981D-1FCC3EF0C065}" presName="spaceRect" presStyleCnt="0"/>
      <dgm:spPr/>
    </dgm:pt>
    <dgm:pt modelId="{1D0ED552-0181-4134-9823-66343335054E}" type="pres">
      <dgm:prSet presAssocID="{9800D4B5-6380-41C8-981D-1FCC3EF0C065}" presName="textRect" presStyleLbl="revTx" presStyleIdx="0" presStyleCnt="7">
        <dgm:presLayoutVars>
          <dgm:chMax val="1"/>
          <dgm:chPref val="1"/>
        </dgm:presLayoutVars>
      </dgm:prSet>
      <dgm:spPr/>
    </dgm:pt>
    <dgm:pt modelId="{F6A92BA2-6002-4A89-9C5C-2485E3374F9F}" type="pres">
      <dgm:prSet presAssocID="{CEDC083E-F1DF-4E84-B7A2-5E8E9A7BCE7D}" presName="sibTrans" presStyleCnt="0"/>
      <dgm:spPr/>
    </dgm:pt>
    <dgm:pt modelId="{654A803B-252A-4AF9-BA03-DB7FB0472E11}" type="pres">
      <dgm:prSet presAssocID="{A4E7903B-CE07-4245-9FF1-0D6215FB1C02}" presName="compNode" presStyleCnt="0"/>
      <dgm:spPr/>
    </dgm:pt>
    <dgm:pt modelId="{BEBDC2F2-8E33-45B0-A85C-72A0CBAE741C}" type="pres">
      <dgm:prSet presAssocID="{A4E7903B-CE07-4245-9FF1-0D6215FB1C02}"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Dollar"/>
        </a:ext>
      </dgm:extLst>
    </dgm:pt>
    <dgm:pt modelId="{60F10588-3F03-4E19-8C43-C837714AB35E}" type="pres">
      <dgm:prSet presAssocID="{A4E7903B-CE07-4245-9FF1-0D6215FB1C02}" presName="spaceRect" presStyleCnt="0"/>
      <dgm:spPr/>
    </dgm:pt>
    <dgm:pt modelId="{8789B344-D4DA-490A-B385-C6E46ED2FE1D}" type="pres">
      <dgm:prSet presAssocID="{A4E7903B-CE07-4245-9FF1-0D6215FB1C02}" presName="textRect" presStyleLbl="revTx" presStyleIdx="1" presStyleCnt="7">
        <dgm:presLayoutVars>
          <dgm:chMax val="1"/>
          <dgm:chPref val="1"/>
        </dgm:presLayoutVars>
      </dgm:prSet>
      <dgm:spPr/>
    </dgm:pt>
    <dgm:pt modelId="{5A2B83FD-E4BC-44EA-82E9-3B979BB8BDAE}" type="pres">
      <dgm:prSet presAssocID="{5CCAD539-BAA9-497C-8CE2-0BAC6D9B08A5}" presName="sibTrans" presStyleCnt="0"/>
      <dgm:spPr/>
    </dgm:pt>
    <dgm:pt modelId="{72744D81-2121-455F-B4F9-A6723EF68F5F}" type="pres">
      <dgm:prSet presAssocID="{5BBE9FE5-04E1-434E-AE1A-60CAA57966CC}" presName="compNode" presStyleCnt="0"/>
      <dgm:spPr/>
    </dgm:pt>
    <dgm:pt modelId="{2B9B761B-F3F4-4936-928E-7A0A00CC79B0}" type="pres">
      <dgm:prSet presAssocID="{5BBE9FE5-04E1-434E-AE1A-60CAA57966CC}"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Excavator"/>
        </a:ext>
      </dgm:extLst>
    </dgm:pt>
    <dgm:pt modelId="{792E6A86-3648-4B83-8B1B-48B38F69AA32}" type="pres">
      <dgm:prSet presAssocID="{5BBE9FE5-04E1-434E-AE1A-60CAA57966CC}" presName="spaceRect" presStyleCnt="0"/>
      <dgm:spPr/>
    </dgm:pt>
    <dgm:pt modelId="{FB1DE842-BF88-45D6-A001-C898FDF2462C}" type="pres">
      <dgm:prSet presAssocID="{5BBE9FE5-04E1-434E-AE1A-60CAA57966CC}" presName="textRect" presStyleLbl="revTx" presStyleIdx="2" presStyleCnt="7">
        <dgm:presLayoutVars>
          <dgm:chMax val="1"/>
          <dgm:chPref val="1"/>
        </dgm:presLayoutVars>
      </dgm:prSet>
      <dgm:spPr/>
    </dgm:pt>
    <dgm:pt modelId="{EA36B867-41DC-4190-AD54-FE30188E3111}" type="pres">
      <dgm:prSet presAssocID="{D8DA2218-DE6D-49B1-8042-0AC565023F81}" presName="sibTrans" presStyleCnt="0"/>
      <dgm:spPr/>
    </dgm:pt>
    <dgm:pt modelId="{6D1D1A7E-BA76-4BBF-B6D5-63BE5EE6250F}" type="pres">
      <dgm:prSet presAssocID="{B76C855D-7219-47C8-824E-5112E12EF022}" presName="compNode" presStyleCnt="0"/>
      <dgm:spPr/>
    </dgm:pt>
    <dgm:pt modelId="{F59A08B9-AC0D-4A8A-943D-3A6422E6620E}" type="pres">
      <dgm:prSet presAssocID="{B76C855D-7219-47C8-824E-5112E12EF022}"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Streetcar"/>
        </a:ext>
      </dgm:extLst>
    </dgm:pt>
    <dgm:pt modelId="{421321A4-EE19-4281-88C6-B45659A46D90}" type="pres">
      <dgm:prSet presAssocID="{B76C855D-7219-47C8-824E-5112E12EF022}" presName="spaceRect" presStyleCnt="0"/>
      <dgm:spPr/>
    </dgm:pt>
    <dgm:pt modelId="{FF7F64D4-ADC6-410D-A59F-A43089C73402}" type="pres">
      <dgm:prSet presAssocID="{B76C855D-7219-47C8-824E-5112E12EF022}" presName="textRect" presStyleLbl="revTx" presStyleIdx="3" presStyleCnt="7">
        <dgm:presLayoutVars>
          <dgm:chMax val="1"/>
          <dgm:chPref val="1"/>
        </dgm:presLayoutVars>
      </dgm:prSet>
      <dgm:spPr/>
    </dgm:pt>
    <dgm:pt modelId="{CA04D71F-A5B7-40BF-8117-3C47244AC398}" type="pres">
      <dgm:prSet presAssocID="{CE9E54AE-37B3-46F1-B4AB-9A14ABAD809B}" presName="sibTrans" presStyleCnt="0"/>
      <dgm:spPr/>
    </dgm:pt>
    <dgm:pt modelId="{26115B23-27A8-4EDF-8F7D-BE36AF5427C4}" type="pres">
      <dgm:prSet presAssocID="{0763307A-787A-45AA-81F9-E0387897BE9E}" presName="compNode" presStyleCnt="0"/>
      <dgm:spPr/>
    </dgm:pt>
    <dgm:pt modelId="{5E33F02F-4399-4B67-8AAD-8B1E720FF270}" type="pres">
      <dgm:prSet presAssocID="{0763307A-787A-45AA-81F9-E0387897BE9E}"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Truck"/>
        </a:ext>
      </dgm:extLst>
    </dgm:pt>
    <dgm:pt modelId="{FF9A620C-34CE-4B81-90F0-041A1F58380F}" type="pres">
      <dgm:prSet presAssocID="{0763307A-787A-45AA-81F9-E0387897BE9E}" presName="spaceRect" presStyleCnt="0"/>
      <dgm:spPr/>
    </dgm:pt>
    <dgm:pt modelId="{F78DD3E6-5B9A-4BFC-A539-691074C21A1B}" type="pres">
      <dgm:prSet presAssocID="{0763307A-787A-45AA-81F9-E0387897BE9E}" presName="textRect" presStyleLbl="revTx" presStyleIdx="4" presStyleCnt="7">
        <dgm:presLayoutVars>
          <dgm:chMax val="1"/>
          <dgm:chPref val="1"/>
        </dgm:presLayoutVars>
      </dgm:prSet>
      <dgm:spPr/>
    </dgm:pt>
    <dgm:pt modelId="{882D78F9-612C-46C7-A421-6D2237D96A60}" type="pres">
      <dgm:prSet presAssocID="{10C758DA-7C49-4368-B403-43007EC644C9}" presName="sibTrans" presStyleCnt="0"/>
      <dgm:spPr/>
    </dgm:pt>
    <dgm:pt modelId="{F57654FB-5E16-4FE1-9721-483D123D7DED}" type="pres">
      <dgm:prSet presAssocID="{39D0AD80-27C0-4BF5-9D27-E6DC45CC0815}" presName="compNode" presStyleCnt="0"/>
      <dgm:spPr/>
    </dgm:pt>
    <dgm:pt modelId="{A7B727CC-0FD2-4734-A018-B9D79A402960}" type="pres">
      <dgm:prSet presAssocID="{39D0AD80-27C0-4BF5-9D27-E6DC45CC0815}"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Tractor"/>
        </a:ext>
      </dgm:extLst>
    </dgm:pt>
    <dgm:pt modelId="{A15A2915-A9CC-48A8-86F6-1F4F10266243}" type="pres">
      <dgm:prSet presAssocID="{39D0AD80-27C0-4BF5-9D27-E6DC45CC0815}" presName="spaceRect" presStyleCnt="0"/>
      <dgm:spPr/>
    </dgm:pt>
    <dgm:pt modelId="{FA25CD2C-66E5-4826-AB9B-57AA0F914E78}" type="pres">
      <dgm:prSet presAssocID="{39D0AD80-27C0-4BF5-9D27-E6DC45CC0815}" presName="textRect" presStyleLbl="revTx" presStyleIdx="5" presStyleCnt="7">
        <dgm:presLayoutVars>
          <dgm:chMax val="1"/>
          <dgm:chPref val="1"/>
        </dgm:presLayoutVars>
      </dgm:prSet>
      <dgm:spPr/>
    </dgm:pt>
    <dgm:pt modelId="{ACF266E8-9FBE-4582-872A-30742FA75B5F}" type="pres">
      <dgm:prSet presAssocID="{5352A137-9536-4F90-AC8D-53CFEC3E5DF0}" presName="sibTrans" presStyleCnt="0"/>
      <dgm:spPr/>
    </dgm:pt>
    <dgm:pt modelId="{B4692E91-E21E-4AE3-9C2F-23F98F892F78}" type="pres">
      <dgm:prSet presAssocID="{3C2F0354-4035-4472-93DC-4379CB4BEBBB}" presName="compNode" presStyleCnt="0"/>
      <dgm:spPr/>
    </dgm:pt>
    <dgm:pt modelId="{47273058-53C1-478E-9D33-678D128F410F}" type="pres">
      <dgm:prSet presAssocID="{3C2F0354-4035-4472-93DC-4379CB4BEBBB}"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dgm:spPr>
      <dgm:extLst>
        <a:ext uri="{E40237B7-FDA0-4F09-8148-C483321AD2D9}">
          <dgm14:cNvPr xmlns:dgm14="http://schemas.microsoft.com/office/drawing/2010/diagram" id="0" name="" descr="City"/>
        </a:ext>
      </dgm:extLst>
    </dgm:pt>
    <dgm:pt modelId="{4DE6691F-59D6-4739-AE5E-3CFE37011965}" type="pres">
      <dgm:prSet presAssocID="{3C2F0354-4035-4472-93DC-4379CB4BEBBB}" presName="spaceRect" presStyleCnt="0"/>
      <dgm:spPr/>
    </dgm:pt>
    <dgm:pt modelId="{5C56FC19-3516-4A4C-A676-24C76FC1CD7E}" type="pres">
      <dgm:prSet presAssocID="{3C2F0354-4035-4472-93DC-4379CB4BEBBB}" presName="textRect" presStyleLbl="revTx" presStyleIdx="6" presStyleCnt="7">
        <dgm:presLayoutVars>
          <dgm:chMax val="1"/>
          <dgm:chPref val="1"/>
        </dgm:presLayoutVars>
      </dgm:prSet>
      <dgm:spPr/>
    </dgm:pt>
  </dgm:ptLst>
  <dgm:cxnLst>
    <dgm:cxn modelId="{856DCA16-CA26-4E9E-BBE7-5B8399DAD28B}" srcId="{62F2CC89-F6E0-400E-B197-2DDA84C0C21D}" destId="{0763307A-787A-45AA-81F9-E0387897BE9E}" srcOrd="4" destOrd="0" parTransId="{D433AA90-1064-4C90-B011-39B155D06853}" sibTransId="{10C758DA-7C49-4368-B403-43007EC644C9}"/>
    <dgm:cxn modelId="{B83C4F60-66CD-451D-AF0A-EB9872E08061}" srcId="{62F2CC89-F6E0-400E-B197-2DDA84C0C21D}" destId="{3C2F0354-4035-4472-93DC-4379CB4BEBBB}" srcOrd="6" destOrd="0" parTransId="{9E66BDEF-AE1D-49BF-B792-ED4386AD5B4C}" sibTransId="{D3F25AC7-AB7B-41E5-9169-435DCF8B4EFD}"/>
    <dgm:cxn modelId="{9642E14B-647F-4CF4-89F8-2AF57797CCB2}" srcId="{62F2CC89-F6E0-400E-B197-2DDA84C0C21D}" destId="{A4E7903B-CE07-4245-9FF1-0D6215FB1C02}" srcOrd="1" destOrd="0" parTransId="{7FCB6F61-B9E5-4C68-9BA8-ABBDF215F1C8}" sibTransId="{5CCAD539-BAA9-497C-8CE2-0BAC6D9B08A5}"/>
    <dgm:cxn modelId="{545E056E-CD84-459B-82E6-5DC23F5BF3F6}" type="presOf" srcId="{0763307A-787A-45AA-81F9-E0387897BE9E}" destId="{F78DD3E6-5B9A-4BFC-A539-691074C21A1B}" srcOrd="0" destOrd="0" presId="urn:microsoft.com/office/officeart/2018/2/layout/IconLabelList"/>
    <dgm:cxn modelId="{E0D15D7A-530A-4FAF-A08D-99BD61A4B92D}" srcId="{62F2CC89-F6E0-400E-B197-2DDA84C0C21D}" destId="{B76C855D-7219-47C8-824E-5112E12EF022}" srcOrd="3" destOrd="0" parTransId="{E1997665-1851-4AFF-ADA5-538503701912}" sibTransId="{CE9E54AE-37B3-46F1-B4AB-9A14ABAD809B}"/>
    <dgm:cxn modelId="{9A787B84-FC73-43DD-841F-9CACD1B2265F}" srcId="{62F2CC89-F6E0-400E-B197-2DDA84C0C21D}" destId="{9800D4B5-6380-41C8-981D-1FCC3EF0C065}" srcOrd="0" destOrd="0" parTransId="{5D68AAA3-AEC2-427E-8C55-604E4F7F8E99}" sibTransId="{CEDC083E-F1DF-4E84-B7A2-5E8E9A7BCE7D}"/>
    <dgm:cxn modelId="{B78C1686-3EB5-4BC1-B67B-A3B356B635FC}" type="presOf" srcId="{B76C855D-7219-47C8-824E-5112E12EF022}" destId="{FF7F64D4-ADC6-410D-A59F-A43089C73402}" srcOrd="0" destOrd="0" presId="urn:microsoft.com/office/officeart/2018/2/layout/IconLabelList"/>
    <dgm:cxn modelId="{CFCEA09D-9ED2-4C88-88A6-2DA336A4C977}" type="presOf" srcId="{39D0AD80-27C0-4BF5-9D27-E6DC45CC0815}" destId="{FA25CD2C-66E5-4826-AB9B-57AA0F914E78}" srcOrd="0" destOrd="0" presId="urn:microsoft.com/office/officeart/2018/2/layout/IconLabelList"/>
    <dgm:cxn modelId="{5CE811B3-5528-4EDC-8EB7-82DE6E3FFC8C}" type="presOf" srcId="{5BBE9FE5-04E1-434E-AE1A-60CAA57966CC}" destId="{FB1DE842-BF88-45D6-A001-C898FDF2462C}" srcOrd="0" destOrd="0" presId="urn:microsoft.com/office/officeart/2018/2/layout/IconLabelList"/>
    <dgm:cxn modelId="{61E910C4-F0AF-4F27-9B88-4DCA47864220}" srcId="{62F2CC89-F6E0-400E-B197-2DDA84C0C21D}" destId="{5BBE9FE5-04E1-434E-AE1A-60CAA57966CC}" srcOrd="2" destOrd="0" parTransId="{D07E06AD-61CD-4CD1-BB0D-641CB831A784}" sibTransId="{D8DA2218-DE6D-49B1-8042-0AC565023F81}"/>
    <dgm:cxn modelId="{7A2C51D1-1040-4E0A-80A9-3C6E6D920DAD}" type="presOf" srcId="{9800D4B5-6380-41C8-981D-1FCC3EF0C065}" destId="{1D0ED552-0181-4134-9823-66343335054E}" srcOrd="0" destOrd="0" presId="urn:microsoft.com/office/officeart/2018/2/layout/IconLabelList"/>
    <dgm:cxn modelId="{676E05E4-3E2A-4792-A196-897C5A23D651}" type="presOf" srcId="{3C2F0354-4035-4472-93DC-4379CB4BEBBB}" destId="{5C56FC19-3516-4A4C-A676-24C76FC1CD7E}" srcOrd="0" destOrd="0" presId="urn:microsoft.com/office/officeart/2018/2/layout/IconLabelList"/>
    <dgm:cxn modelId="{86B0DFE4-CB51-44F0-A5A4-41A81B0EC292}" srcId="{62F2CC89-F6E0-400E-B197-2DDA84C0C21D}" destId="{39D0AD80-27C0-4BF5-9D27-E6DC45CC0815}" srcOrd="5" destOrd="0" parTransId="{169C344F-DA46-4631-90D6-8A905DFC2A0F}" sibTransId="{5352A137-9536-4F90-AC8D-53CFEC3E5DF0}"/>
    <dgm:cxn modelId="{DC8CDCEE-80E2-4F04-91BD-577A94451E8B}" type="presOf" srcId="{A4E7903B-CE07-4245-9FF1-0D6215FB1C02}" destId="{8789B344-D4DA-490A-B385-C6E46ED2FE1D}" srcOrd="0" destOrd="0" presId="urn:microsoft.com/office/officeart/2018/2/layout/IconLabelList"/>
    <dgm:cxn modelId="{73F250EF-3A00-4EA9-A337-46840CE87455}" type="presOf" srcId="{62F2CC89-F6E0-400E-B197-2DDA84C0C21D}" destId="{8D8C71E0-5440-47BF-AFAC-659D501358E7}" srcOrd="0" destOrd="0" presId="urn:microsoft.com/office/officeart/2018/2/layout/IconLabelList"/>
    <dgm:cxn modelId="{51093739-E61E-4AFD-988B-62EAA7FB7F30}" type="presParOf" srcId="{8D8C71E0-5440-47BF-AFAC-659D501358E7}" destId="{D794DCD6-FCFE-4115-9AE2-9BDD772BBDC1}" srcOrd="0" destOrd="0" presId="urn:microsoft.com/office/officeart/2018/2/layout/IconLabelList"/>
    <dgm:cxn modelId="{34A0672C-B82F-4189-8E87-17F11B91C1E4}" type="presParOf" srcId="{D794DCD6-FCFE-4115-9AE2-9BDD772BBDC1}" destId="{27A53399-0487-4C5A-8BD3-F3FA0F13FD96}" srcOrd="0" destOrd="0" presId="urn:microsoft.com/office/officeart/2018/2/layout/IconLabelList"/>
    <dgm:cxn modelId="{958C8B96-5A72-4E72-A9FC-34A510496077}" type="presParOf" srcId="{D794DCD6-FCFE-4115-9AE2-9BDD772BBDC1}" destId="{C6E12D68-8C4F-461B-A3DC-083F4BB8F7C3}" srcOrd="1" destOrd="0" presId="urn:microsoft.com/office/officeart/2018/2/layout/IconLabelList"/>
    <dgm:cxn modelId="{AEFC13AB-5F31-4C58-8D46-BD3CAD53CA8B}" type="presParOf" srcId="{D794DCD6-FCFE-4115-9AE2-9BDD772BBDC1}" destId="{1D0ED552-0181-4134-9823-66343335054E}" srcOrd="2" destOrd="0" presId="urn:microsoft.com/office/officeart/2018/2/layout/IconLabelList"/>
    <dgm:cxn modelId="{079F1919-8A41-4081-A0E8-A440EF6BB49C}" type="presParOf" srcId="{8D8C71E0-5440-47BF-AFAC-659D501358E7}" destId="{F6A92BA2-6002-4A89-9C5C-2485E3374F9F}" srcOrd="1" destOrd="0" presId="urn:microsoft.com/office/officeart/2018/2/layout/IconLabelList"/>
    <dgm:cxn modelId="{0184B5E6-B2CE-45A6-BC22-9DF1A0A6A473}" type="presParOf" srcId="{8D8C71E0-5440-47BF-AFAC-659D501358E7}" destId="{654A803B-252A-4AF9-BA03-DB7FB0472E11}" srcOrd="2" destOrd="0" presId="urn:microsoft.com/office/officeart/2018/2/layout/IconLabelList"/>
    <dgm:cxn modelId="{3C525725-5780-47D4-BAF2-4BFAF416B941}" type="presParOf" srcId="{654A803B-252A-4AF9-BA03-DB7FB0472E11}" destId="{BEBDC2F2-8E33-45B0-A85C-72A0CBAE741C}" srcOrd="0" destOrd="0" presId="urn:microsoft.com/office/officeart/2018/2/layout/IconLabelList"/>
    <dgm:cxn modelId="{C8A46F4F-45C4-402E-AF28-52BC584BCDF7}" type="presParOf" srcId="{654A803B-252A-4AF9-BA03-DB7FB0472E11}" destId="{60F10588-3F03-4E19-8C43-C837714AB35E}" srcOrd="1" destOrd="0" presId="urn:microsoft.com/office/officeart/2018/2/layout/IconLabelList"/>
    <dgm:cxn modelId="{9C092862-694E-4FFF-A768-54C7149AE8A7}" type="presParOf" srcId="{654A803B-252A-4AF9-BA03-DB7FB0472E11}" destId="{8789B344-D4DA-490A-B385-C6E46ED2FE1D}" srcOrd="2" destOrd="0" presId="urn:microsoft.com/office/officeart/2018/2/layout/IconLabelList"/>
    <dgm:cxn modelId="{5AC1FAA6-8C8A-4A67-A970-5329FD725B03}" type="presParOf" srcId="{8D8C71E0-5440-47BF-AFAC-659D501358E7}" destId="{5A2B83FD-E4BC-44EA-82E9-3B979BB8BDAE}" srcOrd="3" destOrd="0" presId="urn:microsoft.com/office/officeart/2018/2/layout/IconLabelList"/>
    <dgm:cxn modelId="{E023428C-EBA8-4FE1-882C-5C46D5983303}" type="presParOf" srcId="{8D8C71E0-5440-47BF-AFAC-659D501358E7}" destId="{72744D81-2121-455F-B4F9-A6723EF68F5F}" srcOrd="4" destOrd="0" presId="urn:microsoft.com/office/officeart/2018/2/layout/IconLabelList"/>
    <dgm:cxn modelId="{5A2135C1-14CE-4FC3-B65D-2692F7198914}" type="presParOf" srcId="{72744D81-2121-455F-B4F9-A6723EF68F5F}" destId="{2B9B761B-F3F4-4936-928E-7A0A00CC79B0}" srcOrd="0" destOrd="0" presId="urn:microsoft.com/office/officeart/2018/2/layout/IconLabelList"/>
    <dgm:cxn modelId="{DE23744A-1E79-4FA0-897A-0E497D8B8AC6}" type="presParOf" srcId="{72744D81-2121-455F-B4F9-A6723EF68F5F}" destId="{792E6A86-3648-4B83-8B1B-48B38F69AA32}" srcOrd="1" destOrd="0" presId="urn:microsoft.com/office/officeart/2018/2/layout/IconLabelList"/>
    <dgm:cxn modelId="{B6A3886F-BB84-48A9-90A8-2CDCA6BD3C87}" type="presParOf" srcId="{72744D81-2121-455F-B4F9-A6723EF68F5F}" destId="{FB1DE842-BF88-45D6-A001-C898FDF2462C}" srcOrd="2" destOrd="0" presId="urn:microsoft.com/office/officeart/2018/2/layout/IconLabelList"/>
    <dgm:cxn modelId="{0623DE62-A2B3-479C-9676-FB21546DCADC}" type="presParOf" srcId="{8D8C71E0-5440-47BF-AFAC-659D501358E7}" destId="{EA36B867-41DC-4190-AD54-FE30188E3111}" srcOrd="5" destOrd="0" presId="urn:microsoft.com/office/officeart/2018/2/layout/IconLabelList"/>
    <dgm:cxn modelId="{B3E44B23-3065-429A-A039-F864555F7CF3}" type="presParOf" srcId="{8D8C71E0-5440-47BF-AFAC-659D501358E7}" destId="{6D1D1A7E-BA76-4BBF-B6D5-63BE5EE6250F}" srcOrd="6" destOrd="0" presId="urn:microsoft.com/office/officeart/2018/2/layout/IconLabelList"/>
    <dgm:cxn modelId="{42EE9B7F-4F21-4E4E-830A-C1611E7331C6}" type="presParOf" srcId="{6D1D1A7E-BA76-4BBF-B6D5-63BE5EE6250F}" destId="{F59A08B9-AC0D-4A8A-943D-3A6422E6620E}" srcOrd="0" destOrd="0" presId="urn:microsoft.com/office/officeart/2018/2/layout/IconLabelList"/>
    <dgm:cxn modelId="{CC457361-4D33-4056-8075-FF715D95321B}" type="presParOf" srcId="{6D1D1A7E-BA76-4BBF-B6D5-63BE5EE6250F}" destId="{421321A4-EE19-4281-88C6-B45659A46D90}" srcOrd="1" destOrd="0" presId="urn:microsoft.com/office/officeart/2018/2/layout/IconLabelList"/>
    <dgm:cxn modelId="{93BC8435-F895-42CE-816F-1D10ACA7E4E6}" type="presParOf" srcId="{6D1D1A7E-BA76-4BBF-B6D5-63BE5EE6250F}" destId="{FF7F64D4-ADC6-410D-A59F-A43089C73402}" srcOrd="2" destOrd="0" presId="urn:microsoft.com/office/officeart/2018/2/layout/IconLabelList"/>
    <dgm:cxn modelId="{A1F8F400-BC86-4D72-9054-E5064F935ECD}" type="presParOf" srcId="{8D8C71E0-5440-47BF-AFAC-659D501358E7}" destId="{CA04D71F-A5B7-40BF-8117-3C47244AC398}" srcOrd="7" destOrd="0" presId="urn:microsoft.com/office/officeart/2018/2/layout/IconLabelList"/>
    <dgm:cxn modelId="{75421E52-3F71-4FB8-ABBE-DDA47906E91E}" type="presParOf" srcId="{8D8C71E0-5440-47BF-AFAC-659D501358E7}" destId="{26115B23-27A8-4EDF-8F7D-BE36AF5427C4}" srcOrd="8" destOrd="0" presId="urn:microsoft.com/office/officeart/2018/2/layout/IconLabelList"/>
    <dgm:cxn modelId="{654D8557-DCB8-4588-8836-1CD253A0483C}" type="presParOf" srcId="{26115B23-27A8-4EDF-8F7D-BE36AF5427C4}" destId="{5E33F02F-4399-4B67-8AAD-8B1E720FF270}" srcOrd="0" destOrd="0" presId="urn:microsoft.com/office/officeart/2018/2/layout/IconLabelList"/>
    <dgm:cxn modelId="{305D6823-6190-4CDB-9A51-B015242B5B52}" type="presParOf" srcId="{26115B23-27A8-4EDF-8F7D-BE36AF5427C4}" destId="{FF9A620C-34CE-4B81-90F0-041A1F58380F}" srcOrd="1" destOrd="0" presId="urn:microsoft.com/office/officeart/2018/2/layout/IconLabelList"/>
    <dgm:cxn modelId="{5CA19CFD-EBDB-4F25-ABEE-B0C82030892E}" type="presParOf" srcId="{26115B23-27A8-4EDF-8F7D-BE36AF5427C4}" destId="{F78DD3E6-5B9A-4BFC-A539-691074C21A1B}" srcOrd="2" destOrd="0" presId="urn:microsoft.com/office/officeart/2018/2/layout/IconLabelList"/>
    <dgm:cxn modelId="{22CBDA3D-8165-40A8-B7DF-9E5111970911}" type="presParOf" srcId="{8D8C71E0-5440-47BF-AFAC-659D501358E7}" destId="{882D78F9-612C-46C7-A421-6D2237D96A60}" srcOrd="9" destOrd="0" presId="urn:microsoft.com/office/officeart/2018/2/layout/IconLabelList"/>
    <dgm:cxn modelId="{AD240E62-8979-4F0A-8F6D-897878F73C5D}" type="presParOf" srcId="{8D8C71E0-5440-47BF-AFAC-659D501358E7}" destId="{F57654FB-5E16-4FE1-9721-483D123D7DED}" srcOrd="10" destOrd="0" presId="urn:microsoft.com/office/officeart/2018/2/layout/IconLabelList"/>
    <dgm:cxn modelId="{7492CA93-DE61-4534-821C-8FB014809E9C}" type="presParOf" srcId="{F57654FB-5E16-4FE1-9721-483D123D7DED}" destId="{A7B727CC-0FD2-4734-A018-B9D79A402960}" srcOrd="0" destOrd="0" presId="urn:microsoft.com/office/officeart/2018/2/layout/IconLabelList"/>
    <dgm:cxn modelId="{D2A371C6-371B-4435-8323-30928303DA2F}" type="presParOf" srcId="{F57654FB-5E16-4FE1-9721-483D123D7DED}" destId="{A15A2915-A9CC-48A8-86F6-1F4F10266243}" srcOrd="1" destOrd="0" presId="urn:microsoft.com/office/officeart/2018/2/layout/IconLabelList"/>
    <dgm:cxn modelId="{ABB7B820-4029-4FBD-A87C-1A5428F084C4}" type="presParOf" srcId="{F57654FB-5E16-4FE1-9721-483D123D7DED}" destId="{FA25CD2C-66E5-4826-AB9B-57AA0F914E78}" srcOrd="2" destOrd="0" presId="urn:microsoft.com/office/officeart/2018/2/layout/IconLabelList"/>
    <dgm:cxn modelId="{2F557DF8-2194-479F-9D0F-73A30A0BB921}" type="presParOf" srcId="{8D8C71E0-5440-47BF-AFAC-659D501358E7}" destId="{ACF266E8-9FBE-4582-872A-30742FA75B5F}" srcOrd="11" destOrd="0" presId="urn:microsoft.com/office/officeart/2018/2/layout/IconLabelList"/>
    <dgm:cxn modelId="{2EC54658-F9A3-47D5-9C2C-B9A762621424}" type="presParOf" srcId="{8D8C71E0-5440-47BF-AFAC-659D501358E7}" destId="{B4692E91-E21E-4AE3-9C2F-23F98F892F78}" srcOrd="12" destOrd="0" presId="urn:microsoft.com/office/officeart/2018/2/layout/IconLabelList"/>
    <dgm:cxn modelId="{C8153CE5-CA66-4D28-9C01-3A29096B342B}" type="presParOf" srcId="{B4692E91-E21E-4AE3-9C2F-23F98F892F78}" destId="{47273058-53C1-478E-9D33-678D128F410F}" srcOrd="0" destOrd="0" presId="urn:microsoft.com/office/officeart/2018/2/layout/IconLabelList"/>
    <dgm:cxn modelId="{2C21B224-4A1D-4066-B097-5F6C93E0D967}" type="presParOf" srcId="{B4692E91-E21E-4AE3-9C2F-23F98F892F78}" destId="{4DE6691F-59D6-4739-AE5E-3CFE37011965}" srcOrd="1" destOrd="0" presId="urn:microsoft.com/office/officeart/2018/2/layout/IconLabelList"/>
    <dgm:cxn modelId="{648D5562-5FC1-45F8-B432-B15025787E0B}" type="presParOf" srcId="{B4692E91-E21E-4AE3-9C2F-23F98F892F78}" destId="{5C56FC19-3516-4A4C-A676-24C76FC1CD7E}" srcOrd="2" destOrd="0" presId="urn:microsoft.com/office/officeart/2018/2/layout/Icon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A53399-0487-4C5A-8BD3-F3FA0F13FD96}">
      <dsp:nvSpPr>
        <dsp:cNvPr id="0" name=""/>
        <dsp:cNvSpPr/>
      </dsp:nvSpPr>
      <dsp:spPr>
        <a:xfrm>
          <a:off x="306318" y="1002202"/>
          <a:ext cx="493593" cy="49359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0ED552-0181-4134-9823-66343335054E}">
      <dsp:nvSpPr>
        <dsp:cNvPr id="0" name=""/>
        <dsp:cNvSpPr/>
      </dsp:nvSpPr>
      <dsp:spPr>
        <a:xfrm>
          <a:off x="4678" y="1683247"/>
          <a:ext cx="1096875" cy="438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a:t>$554k -  the 2</a:t>
          </a:r>
          <a:r>
            <a:rPr lang="en-US" sz="1100" kern="1200" baseline="30000"/>
            <a:t>nd</a:t>
          </a:r>
          <a:r>
            <a:rPr lang="en-US" sz="1100" kern="1200"/>
            <a:t> Installment Toward Fire Truck Engine 7</a:t>
          </a:r>
        </a:p>
      </dsp:txBody>
      <dsp:txXfrm>
        <a:off x="4678" y="1683247"/>
        <a:ext cx="1096875" cy="438750"/>
      </dsp:txXfrm>
    </dsp:sp>
    <dsp:sp modelId="{BEBDC2F2-8E33-45B0-A85C-72A0CBAE741C}">
      <dsp:nvSpPr>
        <dsp:cNvPr id="0" name=""/>
        <dsp:cNvSpPr/>
      </dsp:nvSpPr>
      <dsp:spPr>
        <a:xfrm>
          <a:off x="1595146" y="1002202"/>
          <a:ext cx="493593" cy="49359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89B344-D4DA-490A-B385-C6E46ED2FE1D}">
      <dsp:nvSpPr>
        <dsp:cNvPr id="0" name=""/>
        <dsp:cNvSpPr/>
      </dsp:nvSpPr>
      <dsp:spPr>
        <a:xfrm>
          <a:off x="1293506" y="1683247"/>
          <a:ext cx="1096875" cy="438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a:t>$4.6m -  Road Repaving, offset by the equal amount to be financed</a:t>
          </a:r>
        </a:p>
      </dsp:txBody>
      <dsp:txXfrm>
        <a:off x="1293506" y="1683247"/>
        <a:ext cx="1096875" cy="438750"/>
      </dsp:txXfrm>
    </dsp:sp>
    <dsp:sp modelId="{2B9B761B-F3F4-4936-928E-7A0A00CC79B0}">
      <dsp:nvSpPr>
        <dsp:cNvPr id="0" name=""/>
        <dsp:cNvSpPr/>
      </dsp:nvSpPr>
      <dsp:spPr>
        <a:xfrm>
          <a:off x="2883975" y="1002202"/>
          <a:ext cx="493593" cy="49359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1DE842-BF88-45D6-A001-C898FDF2462C}">
      <dsp:nvSpPr>
        <dsp:cNvPr id="0" name=""/>
        <dsp:cNvSpPr/>
      </dsp:nvSpPr>
      <dsp:spPr>
        <a:xfrm>
          <a:off x="2582334" y="1683247"/>
          <a:ext cx="1096875" cy="438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a:t>$606k -  installation of a new modular facility for Town depts</a:t>
          </a:r>
        </a:p>
      </dsp:txBody>
      <dsp:txXfrm>
        <a:off x="2582334" y="1683247"/>
        <a:ext cx="1096875" cy="438750"/>
      </dsp:txXfrm>
    </dsp:sp>
    <dsp:sp modelId="{F59A08B9-AC0D-4A8A-943D-3A6422E6620E}">
      <dsp:nvSpPr>
        <dsp:cNvPr id="0" name=""/>
        <dsp:cNvSpPr/>
      </dsp:nvSpPr>
      <dsp:spPr>
        <a:xfrm>
          <a:off x="4172803" y="1002202"/>
          <a:ext cx="493593" cy="49359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7F64D4-ADC6-410D-A59F-A43089C73402}">
      <dsp:nvSpPr>
        <dsp:cNvPr id="0" name=""/>
        <dsp:cNvSpPr/>
      </dsp:nvSpPr>
      <dsp:spPr>
        <a:xfrm>
          <a:off x="3871162" y="1683247"/>
          <a:ext cx="1096875" cy="438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a:t>$225k -  Transportation Alternative Sidewalks (construction)</a:t>
          </a:r>
        </a:p>
      </dsp:txBody>
      <dsp:txXfrm>
        <a:off x="3871162" y="1683247"/>
        <a:ext cx="1096875" cy="438750"/>
      </dsp:txXfrm>
    </dsp:sp>
    <dsp:sp modelId="{5E33F02F-4399-4B67-8AAD-8B1E720FF270}">
      <dsp:nvSpPr>
        <dsp:cNvPr id="0" name=""/>
        <dsp:cNvSpPr/>
      </dsp:nvSpPr>
      <dsp:spPr>
        <a:xfrm>
          <a:off x="5461631" y="1002202"/>
          <a:ext cx="493593" cy="49359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78DD3E6-5B9A-4BFC-A539-691074C21A1B}">
      <dsp:nvSpPr>
        <dsp:cNvPr id="0" name=""/>
        <dsp:cNvSpPr/>
      </dsp:nvSpPr>
      <dsp:spPr>
        <a:xfrm>
          <a:off x="5159990" y="1683247"/>
          <a:ext cx="1096875" cy="438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a:t>$250k -  new DPW plow truck</a:t>
          </a:r>
        </a:p>
      </dsp:txBody>
      <dsp:txXfrm>
        <a:off x="5159990" y="1683247"/>
        <a:ext cx="1096875" cy="438750"/>
      </dsp:txXfrm>
    </dsp:sp>
    <dsp:sp modelId="{A7B727CC-0FD2-4734-A018-B9D79A402960}">
      <dsp:nvSpPr>
        <dsp:cNvPr id="0" name=""/>
        <dsp:cNvSpPr/>
      </dsp:nvSpPr>
      <dsp:spPr>
        <a:xfrm>
          <a:off x="6750459" y="1002202"/>
          <a:ext cx="493593" cy="493593"/>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25CD2C-66E5-4826-AB9B-57AA0F914E78}">
      <dsp:nvSpPr>
        <dsp:cNvPr id="0" name=""/>
        <dsp:cNvSpPr/>
      </dsp:nvSpPr>
      <dsp:spPr>
        <a:xfrm>
          <a:off x="6448818" y="1683247"/>
          <a:ext cx="1096875" cy="438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a:t>$180k -  new DPW Backhoe/Loader</a:t>
          </a:r>
        </a:p>
      </dsp:txBody>
      <dsp:txXfrm>
        <a:off x="6448818" y="1683247"/>
        <a:ext cx="1096875" cy="438750"/>
      </dsp:txXfrm>
    </dsp:sp>
    <dsp:sp modelId="{47273058-53C1-478E-9D33-678D128F410F}">
      <dsp:nvSpPr>
        <dsp:cNvPr id="0" name=""/>
        <dsp:cNvSpPr/>
      </dsp:nvSpPr>
      <dsp:spPr>
        <a:xfrm>
          <a:off x="8039287" y="1002202"/>
          <a:ext cx="493593" cy="493593"/>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56FC19-3516-4A4C-A676-24C76FC1CD7E}">
      <dsp:nvSpPr>
        <dsp:cNvPr id="0" name=""/>
        <dsp:cNvSpPr/>
      </dsp:nvSpPr>
      <dsp:spPr>
        <a:xfrm>
          <a:off x="7737646" y="1683247"/>
          <a:ext cx="1096875" cy="438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a:t>$250k -  Project Management resources on Various Town projects</a:t>
          </a:r>
        </a:p>
      </dsp:txBody>
      <dsp:txXfrm>
        <a:off x="7737646" y="1683247"/>
        <a:ext cx="1096875" cy="43875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0.24838</cdr:x>
      <cdr:y>0.22438</cdr:y>
    </cdr:from>
    <cdr:to>
      <cdr:x>0.36284</cdr:x>
      <cdr:y>0.38912</cdr:y>
    </cdr:to>
    <cdr:sp macro="" textlink="">
      <cdr:nvSpPr>
        <cdr:cNvPr id="2" name="TextBox 1">
          <a:extLst xmlns:a="http://schemas.openxmlformats.org/drawingml/2006/main">
            <a:ext uri="{FF2B5EF4-FFF2-40B4-BE49-F238E27FC236}">
              <a16:creationId xmlns:a16="http://schemas.microsoft.com/office/drawing/2014/main" id="{C6E45E66-3EEA-E74C-9973-44A4B310A366}"/>
            </a:ext>
          </a:extLst>
        </cdr:cNvPr>
        <cdr:cNvSpPr txBox="1"/>
      </cdr:nvSpPr>
      <cdr:spPr>
        <a:xfrm xmlns:a="http://schemas.openxmlformats.org/drawingml/2006/main">
          <a:off x="1984138" y="124542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0.2293</cdr:x>
      <cdr:y>0.18717</cdr:y>
    </cdr:from>
    <cdr:to>
      <cdr:x>0.46932</cdr:x>
      <cdr:y>0.30675</cdr:y>
    </cdr:to>
    <cdr:sp macro="" textlink="">
      <cdr:nvSpPr>
        <cdr:cNvPr id="3" name="TextBox 2">
          <a:extLst xmlns:a="http://schemas.openxmlformats.org/drawingml/2006/main">
            <a:ext uri="{FF2B5EF4-FFF2-40B4-BE49-F238E27FC236}">
              <a16:creationId xmlns:a16="http://schemas.microsoft.com/office/drawing/2014/main" id="{BA9153A7-D750-254D-833D-3E198F5C1BD9}"/>
            </a:ext>
          </a:extLst>
        </cdr:cNvPr>
        <cdr:cNvSpPr txBox="1"/>
      </cdr:nvSpPr>
      <cdr:spPr>
        <a:xfrm xmlns:a="http://schemas.openxmlformats.org/drawingml/2006/main">
          <a:off x="1831738" y="1038882"/>
          <a:ext cx="1917357" cy="663747"/>
        </a:xfrm>
        <a:prstGeom xmlns:a="http://schemas.openxmlformats.org/drawingml/2006/main" prst="rect">
          <a:avLst/>
        </a:prstGeom>
        <a:solidFill xmlns:a="http://schemas.openxmlformats.org/drawingml/2006/main">
          <a:schemeClr val="accent4">
            <a:lumMod val="20000"/>
            <a:lumOff val="80000"/>
          </a:schemeClr>
        </a:solidFill>
      </cdr:spPr>
      <cdr:txBody>
        <a:bodyPr xmlns:a="http://schemas.openxmlformats.org/drawingml/2006/main" vertOverflow="clip" wrap="square" rtlCol="0"/>
        <a:lstStyle xmlns:a="http://schemas.openxmlformats.org/drawingml/2006/main"/>
        <a:p xmlns:a="http://schemas.openxmlformats.org/drawingml/2006/main">
          <a:r>
            <a:rPr lang="en-US" sz="1200" dirty="0"/>
            <a:t>Significant increase in Unassigned fund balance over the past several years</a:t>
          </a:r>
        </a:p>
      </cdr:txBody>
    </cdr:sp>
  </cdr:relSizeAnchor>
</c:userShapes>
</file>

<file path=ppt/drawings/drawing2.xml><?xml version="1.0" encoding="utf-8"?>
<c:userShapes xmlns:c="http://schemas.openxmlformats.org/drawingml/2006/chart">
  <cdr:relSizeAnchor xmlns:cdr="http://schemas.openxmlformats.org/drawingml/2006/chartDrawing">
    <cdr:from>
      <cdr:x>0.89419</cdr:x>
      <cdr:y>0.96148</cdr:y>
    </cdr:from>
    <cdr:to>
      <cdr:x>1</cdr:x>
      <cdr:y>1</cdr:y>
    </cdr:to>
    <cdr:sp macro="" textlink="">
      <cdr:nvSpPr>
        <cdr:cNvPr id="2" name="TextBox 1"/>
        <cdr:cNvSpPr txBox="1"/>
      </cdr:nvSpPr>
      <cdr:spPr>
        <a:xfrm xmlns:a="http://schemas.openxmlformats.org/drawingml/2006/main">
          <a:off x="7727576" y="6042211"/>
          <a:ext cx="914400" cy="24204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0.89419</cdr:x>
      <cdr:y>0.95863</cdr:y>
    </cdr:from>
    <cdr:to>
      <cdr:x>1</cdr:x>
      <cdr:y>1</cdr:y>
    </cdr:to>
    <cdr:sp macro="" textlink="">
      <cdr:nvSpPr>
        <cdr:cNvPr id="3" name="TextBox 2"/>
        <cdr:cNvSpPr txBox="1"/>
      </cdr:nvSpPr>
      <cdr:spPr>
        <a:xfrm xmlns:a="http://schemas.openxmlformats.org/drawingml/2006/main">
          <a:off x="7727576" y="6024281"/>
          <a:ext cx="914400" cy="25997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0.44676</cdr:x>
      <cdr:y>0.94872</cdr:y>
    </cdr:from>
    <cdr:to>
      <cdr:x>0.62269</cdr:x>
      <cdr:y>1</cdr:y>
    </cdr:to>
    <cdr:sp macro="" textlink="">
      <cdr:nvSpPr>
        <cdr:cNvPr id="4" name="TextBox 3"/>
        <cdr:cNvSpPr txBox="1"/>
      </cdr:nvSpPr>
      <cdr:spPr>
        <a:xfrm xmlns:a="http://schemas.openxmlformats.org/drawingml/2006/main">
          <a:off x="3676649" y="5638800"/>
          <a:ext cx="1447800" cy="304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a:p xmlns:a="http://schemas.openxmlformats.org/drawingml/2006/main">
          <a:endParaRPr lang="en-US" sz="1100" dirty="0"/>
        </a:p>
      </cdr:txBody>
    </cdr:sp>
  </cdr:relSizeAnchor>
  <cdr:relSizeAnchor xmlns:cdr="http://schemas.openxmlformats.org/drawingml/2006/chartDrawing">
    <cdr:from>
      <cdr:x>0.69964</cdr:x>
      <cdr:y>0.18841</cdr:y>
    </cdr:from>
    <cdr:to>
      <cdr:x>0.88685</cdr:x>
      <cdr:y>0.34242</cdr:y>
    </cdr:to>
    <cdr:sp macro="" textlink="">
      <cdr:nvSpPr>
        <cdr:cNvPr id="5" name="TextBox 4">
          <a:extLst xmlns:a="http://schemas.openxmlformats.org/drawingml/2006/main">
            <a:ext uri="{FF2B5EF4-FFF2-40B4-BE49-F238E27FC236}">
              <a16:creationId xmlns:a16="http://schemas.microsoft.com/office/drawing/2014/main" id="{06EEB52C-C27B-F8A9-127C-E8ED0EB8D9F7}"/>
            </a:ext>
          </a:extLst>
        </cdr:cNvPr>
        <cdr:cNvSpPr txBox="1"/>
      </cdr:nvSpPr>
      <cdr:spPr>
        <a:xfrm xmlns:a="http://schemas.openxmlformats.org/drawingml/2006/main">
          <a:off x="5651164" y="990600"/>
          <a:ext cx="1512133" cy="809754"/>
        </a:xfrm>
        <a:prstGeom xmlns:a="http://schemas.openxmlformats.org/drawingml/2006/main" prst="rect">
          <a:avLst/>
        </a:prstGeom>
        <a:solidFill xmlns:a="http://schemas.openxmlformats.org/drawingml/2006/main">
          <a:schemeClr val="accent4">
            <a:lumMod val="20000"/>
            <a:lumOff val="80000"/>
          </a:schemeClr>
        </a:solidFill>
      </cdr:spPr>
      <cdr:txBody>
        <a:bodyPr xmlns:a="http://schemas.openxmlformats.org/drawingml/2006/main" vertOverflow="clip" wrap="square" rtlCol="0"/>
        <a:lstStyle xmlns:a="http://schemas.openxmlformats.org/drawingml/2006/main"/>
        <a:p xmlns:a="http://schemas.openxmlformats.org/drawingml/2006/main">
          <a:pPr algn="ctr"/>
          <a:r>
            <a:rPr lang="en-US" dirty="0"/>
            <a:t>Additional human capital required to meet the current demands on town services</a:t>
          </a:r>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3037840" cy="464820"/>
          </a:xfrm>
          <a:prstGeom prst="rect">
            <a:avLst/>
          </a:prstGeom>
        </p:spPr>
        <p:txBody>
          <a:bodyPr vert="horz" lIns="93410" tIns="46705" rIns="93410" bIns="46705" rtlCol="0"/>
          <a:lstStyle>
            <a:lvl1pPr algn="l">
              <a:defRPr sz="1200"/>
            </a:lvl1pPr>
          </a:lstStyle>
          <a:p>
            <a:endParaRPr lang="en-US" dirty="0"/>
          </a:p>
        </p:txBody>
      </p:sp>
      <p:sp>
        <p:nvSpPr>
          <p:cNvPr id="3" name="Date Placeholder 2"/>
          <p:cNvSpPr>
            <a:spLocks noGrp="1"/>
          </p:cNvSpPr>
          <p:nvPr>
            <p:ph type="dt" idx="1"/>
          </p:nvPr>
        </p:nvSpPr>
        <p:spPr>
          <a:xfrm>
            <a:off x="3970943" y="0"/>
            <a:ext cx="3037840" cy="464820"/>
          </a:xfrm>
          <a:prstGeom prst="rect">
            <a:avLst/>
          </a:prstGeom>
        </p:spPr>
        <p:txBody>
          <a:bodyPr vert="horz" lIns="93410" tIns="46705" rIns="93410" bIns="46705" rtlCol="0"/>
          <a:lstStyle>
            <a:lvl1pPr algn="r">
              <a:defRPr sz="1200"/>
            </a:lvl1pPr>
          </a:lstStyle>
          <a:p>
            <a:fld id="{08F31663-90E4-409B-B482-6FFEAB55AD6A}" type="datetimeFigureOut">
              <a:rPr lang="en-US" smtClean="0"/>
              <a:pPr/>
              <a:t>3/12/2024</a:t>
            </a:fld>
            <a:endParaRPr lang="en-US" dirty="0"/>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3410" tIns="46705" rIns="93410" bIns="46705" rtlCol="0" anchor="ctr"/>
          <a:lstStyle/>
          <a:p>
            <a:endParaRPr lang="en-US" dirty="0"/>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3410" tIns="46705" rIns="93410" bIns="4670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4" y="8829967"/>
            <a:ext cx="3037840" cy="464820"/>
          </a:xfrm>
          <a:prstGeom prst="rect">
            <a:avLst/>
          </a:prstGeom>
        </p:spPr>
        <p:txBody>
          <a:bodyPr vert="horz" lIns="93410" tIns="46705" rIns="93410" bIns="4670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3" y="8829967"/>
            <a:ext cx="3037840" cy="464820"/>
          </a:xfrm>
          <a:prstGeom prst="rect">
            <a:avLst/>
          </a:prstGeom>
        </p:spPr>
        <p:txBody>
          <a:bodyPr vert="horz" lIns="93410" tIns="46705" rIns="93410" bIns="46705" rtlCol="0" anchor="b"/>
          <a:lstStyle>
            <a:lvl1pPr algn="r">
              <a:defRPr sz="1200"/>
            </a:lvl1pPr>
          </a:lstStyle>
          <a:p>
            <a:fld id="{3FA580F8-91C8-4652-A71F-4621516FB6C6}" type="slidenum">
              <a:rPr lang="en-US" smtClean="0"/>
              <a:pPr/>
              <a:t>‹#›</a:t>
            </a:fld>
            <a:endParaRPr lang="en-US" dirty="0"/>
          </a:p>
        </p:txBody>
      </p:sp>
    </p:spTree>
    <p:extLst>
      <p:ext uri="{BB962C8B-B14F-4D97-AF65-F5344CB8AC3E}">
        <p14:creationId xmlns:p14="http://schemas.microsoft.com/office/powerpoint/2010/main" val="1169124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A580F8-91C8-4652-A71F-4621516FB6C6}" type="slidenum">
              <a:rPr lang="en-US" smtClean="0"/>
              <a:pPr/>
              <a:t>1</a:t>
            </a:fld>
            <a:endParaRPr lang="en-US" dirty="0"/>
          </a:p>
        </p:txBody>
      </p:sp>
    </p:spTree>
    <p:extLst>
      <p:ext uri="{BB962C8B-B14F-4D97-AF65-F5344CB8AC3E}">
        <p14:creationId xmlns:p14="http://schemas.microsoft.com/office/powerpoint/2010/main" val="26488794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3FA580F8-91C8-4652-A71F-4621516FB6C6}" type="slidenum">
              <a:rPr lang="en-US" smtClean="0"/>
              <a:pPr/>
              <a:t>14</a:t>
            </a:fld>
            <a:endParaRPr lang="en-US" dirty="0"/>
          </a:p>
        </p:txBody>
      </p:sp>
    </p:spTree>
    <p:extLst>
      <p:ext uri="{BB962C8B-B14F-4D97-AF65-F5344CB8AC3E}">
        <p14:creationId xmlns:p14="http://schemas.microsoft.com/office/powerpoint/2010/main" val="36883916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A580F8-91C8-4652-A71F-4621516FB6C6}" type="slidenum">
              <a:rPr lang="en-US" smtClean="0"/>
              <a:pPr/>
              <a:t>18</a:t>
            </a:fld>
            <a:endParaRPr lang="en-US" dirty="0"/>
          </a:p>
        </p:txBody>
      </p:sp>
    </p:spTree>
    <p:extLst>
      <p:ext uri="{BB962C8B-B14F-4D97-AF65-F5344CB8AC3E}">
        <p14:creationId xmlns:p14="http://schemas.microsoft.com/office/powerpoint/2010/main" val="25705099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A580F8-91C8-4652-A71F-4621516FB6C6}" type="slidenum">
              <a:rPr lang="en-US" smtClean="0"/>
              <a:pPr/>
              <a:t>19</a:t>
            </a:fld>
            <a:endParaRPr lang="en-US" dirty="0"/>
          </a:p>
        </p:txBody>
      </p:sp>
    </p:spTree>
    <p:extLst>
      <p:ext uri="{BB962C8B-B14F-4D97-AF65-F5344CB8AC3E}">
        <p14:creationId xmlns:p14="http://schemas.microsoft.com/office/powerpoint/2010/main" val="2570509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A580F8-91C8-4652-A71F-4621516FB6C6}" type="slidenum">
              <a:rPr lang="en-US" smtClean="0"/>
              <a:pPr/>
              <a:t>21</a:t>
            </a:fld>
            <a:endParaRPr lang="en-US" dirty="0"/>
          </a:p>
        </p:txBody>
      </p:sp>
    </p:spTree>
    <p:extLst>
      <p:ext uri="{BB962C8B-B14F-4D97-AF65-F5344CB8AC3E}">
        <p14:creationId xmlns:p14="http://schemas.microsoft.com/office/powerpoint/2010/main" val="26219069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A580F8-91C8-4652-A71F-4621516FB6C6}" type="slidenum">
              <a:rPr lang="en-US" smtClean="0"/>
              <a:pPr/>
              <a:t>22</a:t>
            </a:fld>
            <a:endParaRPr lang="en-US" dirty="0"/>
          </a:p>
        </p:txBody>
      </p:sp>
    </p:spTree>
    <p:extLst>
      <p:ext uri="{BB962C8B-B14F-4D97-AF65-F5344CB8AC3E}">
        <p14:creationId xmlns:p14="http://schemas.microsoft.com/office/powerpoint/2010/main" val="38478571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a:t>
            </a:r>
            <a:r>
              <a:rPr lang="en-US" baseline="0" dirty="0"/>
              <a:t> updated this page</a:t>
            </a:r>
            <a:endParaRPr lang="en-US" dirty="0"/>
          </a:p>
        </p:txBody>
      </p:sp>
      <p:sp>
        <p:nvSpPr>
          <p:cNvPr id="4" name="Slide Number Placeholder 3"/>
          <p:cNvSpPr>
            <a:spLocks noGrp="1"/>
          </p:cNvSpPr>
          <p:nvPr>
            <p:ph type="sldNum" sz="quarter" idx="10"/>
          </p:nvPr>
        </p:nvSpPr>
        <p:spPr/>
        <p:txBody>
          <a:bodyPr/>
          <a:lstStyle/>
          <a:p>
            <a:fld id="{3FA580F8-91C8-4652-A71F-4621516FB6C6}" type="slidenum">
              <a:rPr lang="en-US" smtClean="0"/>
              <a:pPr/>
              <a:t>24</a:t>
            </a:fld>
            <a:endParaRPr lang="en-US" dirty="0"/>
          </a:p>
        </p:txBody>
      </p:sp>
    </p:spTree>
    <p:extLst>
      <p:ext uri="{BB962C8B-B14F-4D97-AF65-F5344CB8AC3E}">
        <p14:creationId xmlns:p14="http://schemas.microsoft.com/office/powerpoint/2010/main" val="9470255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double checked this page and it is accurate.</a:t>
            </a:r>
          </a:p>
        </p:txBody>
      </p:sp>
      <p:sp>
        <p:nvSpPr>
          <p:cNvPr id="4" name="Slide Number Placeholder 3"/>
          <p:cNvSpPr>
            <a:spLocks noGrp="1"/>
          </p:cNvSpPr>
          <p:nvPr>
            <p:ph type="sldNum" sz="quarter" idx="10"/>
          </p:nvPr>
        </p:nvSpPr>
        <p:spPr/>
        <p:txBody>
          <a:bodyPr/>
          <a:lstStyle/>
          <a:p>
            <a:fld id="{3FA580F8-91C8-4652-A71F-4621516FB6C6}" type="slidenum">
              <a:rPr lang="en-US" smtClean="0"/>
              <a:pPr/>
              <a:t>25</a:t>
            </a:fld>
            <a:endParaRPr lang="en-US" dirty="0"/>
          </a:p>
        </p:txBody>
      </p:sp>
    </p:spTree>
    <p:extLst>
      <p:ext uri="{BB962C8B-B14F-4D97-AF65-F5344CB8AC3E}">
        <p14:creationId xmlns:p14="http://schemas.microsoft.com/office/powerpoint/2010/main" val="19802383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A580F8-91C8-4652-A71F-4621516FB6C6}" type="slidenum">
              <a:rPr lang="en-US" smtClean="0"/>
              <a:pPr/>
              <a:t>28</a:t>
            </a:fld>
            <a:endParaRPr lang="en-US" dirty="0"/>
          </a:p>
        </p:txBody>
      </p:sp>
    </p:spTree>
    <p:extLst>
      <p:ext uri="{BB962C8B-B14F-4D97-AF65-F5344CB8AC3E}">
        <p14:creationId xmlns:p14="http://schemas.microsoft.com/office/powerpoint/2010/main" val="23318959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A580F8-91C8-4652-A71F-4621516FB6C6}" type="slidenum">
              <a:rPr lang="en-US" smtClean="0"/>
              <a:pPr/>
              <a:t>30</a:t>
            </a:fld>
            <a:endParaRPr lang="en-US" dirty="0"/>
          </a:p>
        </p:txBody>
      </p:sp>
    </p:spTree>
    <p:extLst>
      <p:ext uri="{BB962C8B-B14F-4D97-AF65-F5344CB8AC3E}">
        <p14:creationId xmlns:p14="http://schemas.microsoft.com/office/powerpoint/2010/main" val="310171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A580F8-91C8-4652-A71F-4621516FB6C6}" type="slidenum">
              <a:rPr lang="en-US" smtClean="0"/>
              <a:pPr/>
              <a:t>2</a:t>
            </a:fld>
            <a:endParaRPr lang="en-US" dirty="0"/>
          </a:p>
        </p:txBody>
      </p:sp>
    </p:spTree>
    <p:extLst>
      <p:ext uri="{BB962C8B-B14F-4D97-AF65-F5344CB8AC3E}">
        <p14:creationId xmlns:p14="http://schemas.microsoft.com/office/powerpoint/2010/main" val="2409716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A580F8-91C8-4652-A71F-4621516FB6C6}" type="slidenum">
              <a:rPr lang="en-US" smtClean="0"/>
              <a:pPr/>
              <a:t>3</a:t>
            </a:fld>
            <a:endParaRPr lang="en-US" dirty="0"/>
          </a:p>
        </p:txBody>
      </p:sp>
    </p:spTree>
    <p:extLst>
      <p:ext uri="{BB962C8B-B14F-4D97-AF65-F5344CB8AC3E}">
        <p14:creationId xmlns:p14="http://schemas.microsoft.com/office/powerpoint/2010/main" val="3063572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A580F8-91C8-4652-A71F-4621516FB6C6}" type="slidenum">
              <a:rPr lang="en-US" smtClean="0"/>
              <a:pPr/>
              <a:t>4</a:t>
            </a:fld>
            <a:endParaRPr lang="en-US" dirty="0"/>
          </a:p>
        </p:txBody>
      </p:sp>
    </p:spTree>
    <p:extLst>
      <p:ext uri="{BB962C8B-B14F-4D97-AF65-F5344CB8AC3E}">
        <p14:creationId xmlns:p14="http://schemas.microsoft.com/office/powerpoint/2010/main" val="564080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solidFill>
                  <a:srgbClr val="FF0000"/>
                </a:solidFill>
              </a:rPr>
              <a:t>Revenue up due to pending tax sale and real estate conveyance fees. We began 6/30 balance at 22.7%</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3FA580F8-91C8-4652-A71F-4621516FB6C6}" type="slidenum">
              <a:rPr lang="en-US" smtClean="0"/>
              <a:pPr/>
              <a:t>6</a:t>
            </a:fld>
            <a:endParaRPr lang="en-US" dirty="0"/>
          </a:p>
        </p:txBody>
      </p:sp>
    </p:spTree>
    <p:extLst>
      <p:ext uri="{BB962C8B-B14F-4D97-AF65-F5344CB8AC3E}">
        <p14:creationId xmlns:p14="http://schemas.microsoft.com/office/powerpoint/2010/main" val="3925995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A580F8-91C8-4652-A71F-4621516FB6C6}" type="slidenum">
              <a:rPr lang="en-US" smtClean="0"/>
              <a:pPr/>
              <a:t>9</a:t>
            </a:fld>
            <a:endParaRPr lang="en-US" dirty="0"/>
          </a:p>
        </p:txBody>
      </p:sp>
    </p:spTree>
    <p:extLst>
      <p:ext uri="{BB962C8B-B14F-4D97-AF65-F5344CB8AC3E}">
        <p14:creationId xmlns:p14="http://schemas.microsoft.com/office/powerpoint/2010/main" val="4023258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103">
              <a:defRPr/>
            </a:pPr>
            <a:endParaRPr lang="en-US" dirty="0"/>
          </a:p>
          <a:p>
            <a:endParaRPr lang="en-US" dirty="0"/>
          </a:p>
        </p:txBody>
      </p:sp>
      <p:sp>
        <p:nvSpPr>
          <p:cNvPr id="4" name="Slide Number Placeholder 3"/>
          <p:cNvSpPr>
            <a:spLocks noGrp="1"/>
          </p:cNvSpPr>
          <p:nvPr>
            <p:ph type="sldNum" sz="quarter" idx="10"/>
          </p:nvPr>
        </p:nvSpPr>
        <p:spPr/>
        <p:txBody>
          <a:bodyPr/>
          <a:lstStyle/>
          <a:p>
            <a:fld id="{3FA580F8-91C8-4652-A71F-4621516FB6C6}" type="slidenum">
              <a:rPr lang="en-US" smtClean="0"/>
              <a:pPr/>
              <a:t>10</a:t>
            </a:fld>
            <a:endParaRPr lang="en-US" dirty="0"/>
          </a:p>
        </p:txBody>
      </p:sp>
    </p:spTree>
    <p:extLst>
      <p:ext uri="{BB962C8B-B14F-4D97-AF65-F5344CB8AC3E}">
        <p14:creationId xmlns:p14="http://schemas.microsoft.com/office/powerpoint/2010/main" val="348581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A580F8-91C8-4652-A71F-4621516FB6C6}" type="slidenum">
              <a:rPr lang="en-US" smtClean="0"/>
              <a:pPr/>
              <a:t>12</a:t>
            </a:fld>
            <a:endParaRPr lang="en-US" dirty="0"/>
          </a:p>
        </p:txBody>
      </p:sp>
    </p:spTree>
    <p:extLst>
      <p:ext uri="{BB962C8B-B14F-4D97-AF65-F5344CB8AC3E}">
        <p14:creationId xmlns:p14="http://schemas.microsoft.com/office/powerpoint/2010/main" val="28853222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3FA580F8-91C8-4652-A71F-4621516FB6C6}" type="slidenum">
              <a:rPr lang="en-US" smtClean="0"/>
              <a:pPr/>
              <a:t>13</a:t>
            </a:fld>
            <a:endParaRPr lang="en-US" dirty="0"/>
          </a:p>
        </p:txBody>
      </p:sp>
    </p:spTree>
    <p:extLst>
      <p:ext uri="{BB962C8B-B14F-4D97-AF65-F5344CB8AC3E}">
        <p14:creationId xmlns:p14="http://schemas.microsoft.com/office/powerpoint/2010/main" val="851945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95903-4426-8148-830A-12BBE2C75BD8}"/>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B663FEA1-CFBC-2449-93AA-F456D88EB67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143E60B-6B43-F648-991D-BDE3C805FC3D}"/>
              </a:ext>
            </a:extLst>
          </p:cNvPr>
          <p:cNvSpPr>
            <a:spLocks noGrp="1"/>
          </p:cNvSpPr>
          <p:nvPr>
            <p:ph type="dt" sz="half" idx="10"/>
          </p:nvPr>
        </p:nvSpPr>
        <p:spPr/>
        <p:txBody>
          <a:bodyPr/>
          <a:lstStyle/>
          <a:p>
            <a:fld id="{112E976B-162D-48D9-B622-250B357F1F86}" type="datetime1">
              <a:rPr lang="en-US" smtClean="0"/>
              <a:t>3/12/2024</a:t>
            </a:fld>
            <a:endParaRPr lang="en-US" dirty="0"/>
          </a:p>
        </p:txBody>
      </p:sp>
      <p:sp>
        <p:nvSpPr>
          <p:cNvPr id="5" name="Footer Placeholder 4">
            <a:extLst>
              <a:ext uri="{FF2B5EF4-FFF2-40B4-BE49-F238E27FC236}">
                <a16:creationId xmlns:a16="http://schemas.microsoft.com/office/drawing/2014/main" id="{4B6137C5-9364-9C48-9239-C56F08CC12F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A98EB5C-36CD-4447-B63A-6C1CE20714E8}"/>
              </a:ext>
            </a:extLst>
          </p:cNvPr>
          <p:cNvSpPr>
            <a:spLocks noGrp="1"/>
          </p:cNvSpPr>
          <p:nvPr>
            <p:ph type="sldNum" sz="quarter" idx="12"/>
          </p:nvPr>
        </p:nvSpPr>
        <p:spPr/>
        <p:txBody>
          <a:bodyPr/>
          <a:lstStyle/>
          <a:p>
            <a:fld id="{12785119-8F6B-4DBD-8544-E9223BB99EAA}" type="slidenum">
              <a:rPr lang="en-US" smtClean="0"/>
              <a:pPr/>
              <a:t>‹#›</a:t>
            </a:fld>
            <a:endParaRPr lang="en-US" dirty="0"/>
          </a:p>
        </p:txBody>
      </p:sp>
    </p:spTree>
    <p:extLst>
      <p:ext uri="{BB962C8B-B14F-4D97-AF65-F5344CB8AC3E}">
        <p14:creationId xmlns:p14="http://schemas.microsoft.com/office/powerpoint/2010/main" val="172138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5D504-C384-194A-A543-14D0BE5F41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0DBE4A-4B62-9C4B-88D4-1A6F498DC6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C7CBCB-620A-754A-85A4-7911238505E2}"/>
              </a:ext>
            </a:extLst>
          </p:cNvPr>
          <p:cNvSpPr>
            <a:spLocks noGrp="1"/>
          </p:cNvSpPr>
          <p:nvPr>
            <p:ph type="dt" sz="half" idx="10"/>
          </p:nvPr>
        </p:nvSpPr>
        <p:spPr/>
        <p:txBody>
          <a:bodyPr/>
          <a:lstStyle/>
          <a:p>
            <a:fld id="{99F5AE4C-359D-476C-95EB-FB1EB83C5703}" type="datetime1">
              <a:rPr lang="en-US" smtClean="0"/>
              <a:t>3/12/2024</a:t>
            </a:fld>
            <a:endParaRPr lang="en-US" dirty="0"/>
          </a:p>
        </p:txBody>
      </p:sp>
      <p:sp>
        <p:nvSpPr>
          <p:cNvPr id="5" name="Footer Placeholder 4">
            <a:extLst>
              <a:ext uri="{FF2B5EF4-FFF2-40B4-BE49-F238E27FC236}">
                <a16:creationId xmlns:a16="http://schemas.microsoft.com/office/drawing/2014/main" id="{3231022C-EE79-FC46-87D2-58ECB757C03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2EE104E-53B6-EF4D-87B5-9C33BC3817B2}"/>
              </a:ext>
            </a:extLst>
          </p:cNvPr>
          <p:cNvSpPr>
            <a:spLocks noGrp="1"/>
          </p:cNvSpPr>
          <p:nvPr>
            <p:ph type="sldNum" sz="quarter" idx="12"/>
          </p:nvPr>
        </p:nvSpPr>
        <p:spPr/>
        <p:txBody>
          <a:bodyPr/>
          <a:lstStyle/>
          <a:p>
            <a:fld id="{12785119-8F6B-4DBD-8544-E9223BB99EAA}" type="slidenum">
              <a:rPr lang="en-US" smtClean="0"/>
              <a:pPr/>
              <a:t>‹#›</a:t>
            </a:fld>
            <a:endParaRPr lang="en-US" dirty="0"/>
          </a:p>
        </p:txBody>
      </p:sp>
    </p:spTree>
    <p:extLst>
      <p:ext uri="{BB962C8B-B14F-4D97-AF65-F5344CB8AC3E}">
        <p14:creationId xmlns:p14="http://schemas.microsoft.com/office/powerpoint/2010/main" val="2419225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A6D898-91FE-BA43-8305-9D0649B41979}"/>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D2218E-D613-8A45-8908-10F81A9385DC}"/>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0B8B5A-E3AB-E04D-A5EA-FA72233C0617}"/>
              </a:ext>
            </a:extLst>
          </p:cNvPr>
          <p:cNvSpPr>
            <a:spLocks noGrp="1"/>
          </p:cNvSpPr>
          <p:nvPr>
            <p:ph type="dt" sz="half" idx="10"/>
          </p:nvPr>
        </p:nvSpPr>
        <p:spPr/>
        <p:txBody>
          <a:bodyPr/>
          <a:lstStyle/>
          <a:p>
            <a:fld id="{943EE459-9BC0-4354-8C66-1AD6CC3D178D}" type="datetime1">
              <a:rPr lang="en-US" smtClean="0"/>
              <a:t>3/12/2024</a:t>
            </a:fld>
            <a:endParaRPr lang="en-US" dirty="0"/>
          </a:p>
        </p:txBody>
      </p:sp>
      <p:sp>
        <p:nvSpPr>
          <p:cNvPr id="5" name="Footer Placeholder 4">
            <a:extLst>
              <a:ext uri="{FF2B5EF4-FFF2-40B4-BE49-F238E27FC236}">
                <a16:creationId xmlns:a16="http://schemas.microsoft.com/office/drawing/2014/main" id="{87950B48-6A5D-734F-8D6B-29CDC8C6298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0EAE7E2-5E8A-ED41-A846-540673DC2DA2}"/>
              </a:ext>
            </a:extLst>
          </p:cNvPr>
          <p:cNvSpPr>
            <a:spLocks noGrp="1"/>
          </p:cNvSpPr>
          <p:nvPr>
            <p:ph type="sldNum" sz="quarter" idx="12"/>
          </p:nvPr>
        </p:nvSpPr>
        <p:spPr/>
        <p:txBody>
          <a:bodyPr/>
          <a:lstStyle/>
          <a:p>
            <a:fld id="{12785119-8F6B-4DBD-8544-E9223BB99EAA}" type="slidenum">
              <a:rPr lang="en-US" smtClean="0"/>
              <a:pPr/>
              <a:t>‹#›</a:t>
            </a:fld>
            <a:endParaRPr lang="en-US" dirty="0"/>
          </a:p>
        </p:txBody>
      </p:sp>
    </p:spTree>
    <p:extLst>
      <p:ext uri="{BB962C8B-B14F-4D97-AF65-F5344CB8AC3E}">
        <p14:creationId xmlns:p14="http://schemas.microsoft.com/office/powerpoint/2010/main" val="3673326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79253-85E3-ED4D-BBE6-76C7A1972C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BFBC46-FE04-074B-A39A-63AB7ECA8B7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CB9602-5B7E-BD41-94DD-20A0013D393D}"/>
              </a:ext>
            </a:extLst>
          </p:cNvPr>
          <p:cNvSpPr>
            <a:spLocks noGrp="1"/>
          </p:cNvSpPr>
          <p:nvPr>
            <p:ph type="dt" sz="half" idx="10"/>
          </p:nvPr>
        </p:nvSpPr>
        <p:spPr/>
        <p:txBody>
          <a:bodyPr/>
          <a:lstStyle/>
          <a:p>
            <a:fld id="{97F4B777-F77A-49DE-B705-CF7C8EE37924}" type="datetime1">
              <a:rPr lang="en-US" smtClean="0"/>
              <a:t>3/12/2024</a:t>
            </a:fld>
            <a:endParaRPr lang="en-US" dirty="0"/>
          </a:p>
        </p:txBody>
      </p:sp>
      <p:sp>
        <p:nvSpPr>
          <p:cNvPr id="5" name="Footer Placeholder 4">
            <a:extLst>
              <a:ext uri="{FF2B5EF4-FFF2-40B4-BE49-F238E27FC236}">
                <a16:creationId xmlns:a16="http://schemas.microsoft.com/office/drawing/2014/main" id="{29C05775-18CD-0249-8823-775AF406DA7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2E51491-EBC0-7144-A7AF-1D105E598775}"/>
              </a:ext>
            </a:extLst>
          </p:cNvPr>
          <p:cNvSpPr>
            <a:spLocks noGrp="1"/>
          </p:cNvSpPr>
          <p:nvPr>
            <p:ph type="sldNum" sz="quarter" idx="12"/>
          </p:nvPr>
        </p:nvSpPr>
        <p:spPr/>
        <p:txBody>
          <a:bodyPr/>
          <a:lstStyle/>
          <a:p>
            <a:fld id="{12785119-8F6B-4DBD-8544-E9223BB99EAA}" type="slidenum">
              <a:rPr lang="en-US" smtClean="0"/>
              <a:pPr/>
              <a:t>‹#›</a:t>
            </a:fld>
            <a:endParaRPr lang="en-US" dirty="0"/>
          </a:p>
        </p:txBody>
      </p:sp>
    </p:spTree>
    <p:extLst>
      <p:ext uri="{BB962C8B-B14F-4D97-AF65-F5344CB8AC3E}">
        <p14:creationId xmlns:p14="http://schemas.microsoft.com/office/powerpoint/2010/main" val="1135239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09449-0B76-CA4A-868E-1FF37B6E6674}"/>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8E19E5CF-4CC0-3547-968B-56DE5889AE5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4CF17D-A1C5-784B-95B5-FCF5A50BEC07}"/>
              </a:ext>
            </a:extLst>
          </p:cNvPr>
          <p:cNvSpPr>
            <a:spLocks noGrp="1"/>
          </p:cNvSpPr>
          <p:nvPr>
            <p:ph type="dt" sz="half" idx="10"/>
          </p:nvPr>
        </p:nvSpPr>
        <p:spPr/>
        <p:txBody>
          <a:bodyPr/>
          <a:lstStyle/>
          <a:p>
            <a:fld id="{1BC17006-442E-4A96-A1B9-FCD066C206B4}" type="datetime1">
              <a:rPr lang="en-US" smtClean="0"/>
              <a:t>3/12/2024</a:t>
            </a:fld>
            <a:endParaRPr lang="en-US" dirty="0"/>
          </a:p>
        </p:txBody>
      </p:sp>
      <p:sp>
        <p:nvSpPr>
          <p:cNvPr id="5" name="Footer Placeholder 4">
            <a:extLst>
              <a:ext uri="{FF2B5EF4-FFF2-40B4-BE49-F238E27FC236}">
                <a16:creationId xmlns:a16="http://schemas.microsoft.com/office/drawing/2014/main" id="{E2050A75-DD0C-D54F-B507-5ABF6D8C71A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EE9865A-515E-CA41-BDFD-F4557DCD518A}"/>
              </a:ext>
            </a:extLst>
          </p:cNvPr>
          <p:cNvSpPr>
            <a:spLocks noGrp="1"/>
          </p:cNvSpPr>
          <p:nvPr>
            <p:ph type="sldNum" sz="quarter" idx="12"/>
          </p:nvPr>
        </p:nvSpPr>
        <p:spPr/>
        <p:txBody>
          <a:bodyPr/>
          <a:lstStyle/>
          <a:p>
            <a:fld id="{12785119-8F6B-4DBD-8544-E9223BB99EAA}" type="slidenum">
              <a:rPr lang="en-US" smtClean="0"/>
              <a:pPr/>
              <a:t>‹#›</a:t>
            </a:fld>
            <a:endParaRPr lang="en-US" dirty="0"/>
          </a:p>
        </p:txBody>
      </p:sp>
    </p:spTree>
    <p:extLst>
      <p:ext uri="{BB962C8B-B14F-4D97-AF65-F5344CB8AC3E}">
        <p14:creationId xmlns:p14="http://schemas.microsoft.com/office/powerpoint/2010/main" val="209605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883BB-3093-A24F-B496-64DCB3CD63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F994BC-9E92-8846-917F-5E0368882F1A}"/>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EF76607-DFB2-3A42-A4D9-B8AB45FD841B}"/>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38C814-1544-AA49-B8D3-142860CAC670}"/>
              </a:ext>
            </a:extLst>
          </p:cNvPr>
          <p:cNvSpPr>
            <a:spLocks noGrp="1"/>
          </p:cNvSpPr>
          <p:nvPr>
            <p:ph type="dt" sz="half" idx="10"/>
          </p:nvPr>
        </p:nvSpPr>
        <p:spPr/>
        <p:txBody>
          <a:bodyPr/>
          <a:lstStyle/>
          <a:p>
            <a:fld id="{B105AD08-C8AE-4680-8619-23DC26DCCB1C}" type="datetime1">
              <a:rPr lang="en-US" smtClean="0"/>
              <a:t>3/12/2024</a:t>
            </a:fld>
            <a:endParaRPr lang="en-US" dirty="0"/>
          </a:p>
        </p:txBody>
      </p:sp>
      <p:sp>
        <p:nvSpPr>
          <p:cNvPr id="6" name="Footer Placeholder 5">
            <a:extLst>
              <a:ext uri="{FF2B5EF4-FFF2-40B4-BE49-F238E27FC236}">
                <a16:creationId xmlns:a16="http://schemas.microsoft.com/office/drawing/2014/main" id="{F366B120-826E-0B47-A29C-309854BF15E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5CEDBB8-AD12-B841-A533-A3629DAAB00F}"/>
              </a:ext>
            </a:extLst>
          </p:cNvPr>
          <p:cNvSpPr>
            <a:spLocks noGrp="1"/>
          </p:cNvSpPr>
          <p:nvPr>
            <p:ph type="sldNum" sz="quarter" idx="12"/>
          </p:nvPr>
        </p:nvSpPr>
        <p:spPr/>
        <p:txBody>
          <a:bodyPr/>
          <a:lstStyle/>
          <a:p>
            <a:fld id="{12785119-8F6B-4DBD-8544-E9223BB99EAA}" type="slidenum">
              <a:rPr lang="en-US" smtClean="0"/>
              <a:pPr/>
              <a:t>‹#›</a:t>
            </a:fld>
            <a:endParaRPr lang="en-US" dirty="0"/>
          </a:p>
        </p:txBody>
      </p:sp>
    </p:spTree>
    <p:extLst>
      <p:ext uri="{BB962C8B-B14F-4D97-AF65-F5344CB8AC3E}">
        <p14:creationId xmlns:p14="http://schemas.microsoft.com/office/powerpoint/2010/main" val="1335374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C341F-17E6-9745-A2AE-6B812A79316C}"/>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E4CA8E-FF64-7A4F-AD54-0E4B4D8BC072}"/>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CFF6F6DD-6023-674E-B4DE-9218D8B32498}"/>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E78F04-4313-CC4C-8AC6-2AD68609691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5E47D44D-2789-5A49-A5D2-082339723739}"/>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58464E-D96B-4A4D-922E-6301C11E353D}"/>
              </a:ext>
            </a:extLst>
          </p:cNvPr>
          <p:cNvSpPr>
            <a:spLocks noGrp="1"/>
          </p:cNvSpPr>
          <p:nvPr>
            <p:ph type="dt" sz="half" idx="10"/>
          </p:nvPr>
        </p:nvSpPr>
        <p:spPr/>
        <p:txBody>
          <a:bodyPr/>
          <a:lstStyle/>
          <a:p>
            <a:fld id="{21722994-C058-45C5-BE1F-11F2963660BE}" type="datetime1">
              <a:rPr lang="en-US" smtClean="0"/>
              <a:t>3/12/2024</a:t>
            </a:fld>
            <a:endParaRPr lang="en-US" dirty="0"/>
          </a:p>
        </p:txBody>
      </p:sp>
      <p:sp>
        <p:nvSpPr>
          <p:cNvPr id="8" name="Footer Placeholder 7">
            <a:extLst>
              <a:ext uri="{FF2B5EF4-FFF2-40B4-BE49-F238E27FC236}">
                <a16:creationId xmlns:a16="http://schemas.microsoft.com/office/drawing/2014/main" id="{502E1C9C-5794-0F4F-A4F8-13E29031E77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2403099-CABC-8947-9221-31A249078F41}"/>
              </a:ext>
            </a:extLst>
          </p:cNvPr>
          <p:cNvSpPr>
            <a:spLocks noGrp="1"/>
          </p:cNvSpPr>
          <p:nvPr>
            <p:ph type="sldNum" sz="quarter" idx="12"/>
          </p:nvPr>
        </p:nvSpPr>
        <p:spPr/>
        <p:txBody>
          <a:bodyPr/>
          <a:lstStyle/>
          <a:p>
            <a:fld id="{12785119-8F6B-4DBD-8544-E9223BB99EAA}" type="slidenum">
              <a:rPr lang="en-US" smtClean="0"/>
              <a:pPr/>
              <a:t>‹#›</a:t>
            </a:fld>
            <a:endParaRPr lang="en-US" dirty="0"/>
          </a:p>
        </p:txBody>
      </p:sp>
    </p:spTree>
    <p:extLst>
      <p:ext uri="{BB962C8B-B14F-4D97-AF65-F5344CB8AC3E}">
        <p14:creationId xmlns:p14="http://schemas.microsoft.com/office/powerpoint/2010/main" val="2362811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2ED66-3939-3142-A5C7-FF993C1016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9ADA35D-C09B-C547-93ED-F72E0219F0F9}"/>
              </a:ext>
            </a:extLst>
          </p:cNvPr>
          <p:cNvSpPr>
            <a:spLocks noGrp="1"/>
          </p:cNvSpPr>
          <p:nvPr>
            <p:ph type="dt" sz="half" idx="10"/>
          </p:nvPr>
        </p:nvSpPr>
        <p:spPr/>
        <p:txBody>
          <a:bodyPr/>
          <a:lstStyle/>
          <a:p>
            <a:fld id="{F8DE415F-AA71-43E5-A55D-053A3A6709DC}" type="datetime1">
              <a:rPr lang="en-US" smtClean="0"/>
              <a:t>3/12/2024</a:t>
            </a:fld>
            <a:endParaRPr lang="en-US" dirty="0"/>
          </a:p>
        </p:txBody>
      </p:sp>
      <p:sp>
        <p:nvSpPr>
          <p:cNvPr id="4" name="Footer Placeholder 3">
            <a:extLst>
              <a:ext uri="{FF2B5EF4-FFF2-40B4-BE49-F238E27FC236}">
                <a16:creationId xmlns:a16="http://schemas.microsoft.com/office/drawing/2014/main" id="{FD84426B-3DEC-F547-831F-F3273501436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B62F671-0EA7-EB4B-AF1E-FB4C1FE71043}"/>
              </a:ext>
            </a:extLst>
          </p:cNvPr>
          <p:cNvSpPr>
            <a:spLocks noGrp="1"/>
          </p:cNvSpPr>
          <p:nvPr>
            <p:ph type="sldNum" sz="quarter" idx="12"/>
          </p:nvPr>
        </p:nvSpPr>
        <p:spPr/>
        <p:txBody>
          <a:bodyPr/>
          <a:lstStyle/>
          <a:p>
            <a:fld id="{12785119-8F6B-4DBD-8544-E9223BB99EAA}" type="slidenum">
              <a:rPr lang="en-US" smtClean="0"/>
              <a:pPr/>
              <a:t>‹#›</a:t>
            </a:fld>
            <a:endParaRPr lang="en-US" dirty="0"/>
          </a:p>
        </p:txBody>
      </p:sp>
    </p:spTree>
    <p:extLst>
      <p:ext uri="{BB962C8B-B14F-4D97-AF65-F5344CB8AC3E}">
        <p14:creationId xmlns:p14="http://schemas.microsoft.com/office/powerpoint/2010/main" val="1913136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C71F09-4642-5842-98A9-90E99AC04852}"/>
              </a:ext>
            </a:extLst>
          </p:cNvPr>
          <p:cNvSpPr>
            <a:spLocks noGrp="1"/>
          </p:cNvSpPr>
          <p:nvPr>
            <p:ph type="dt" sz="half" idx="10"/>
          </p:nvPr>
        </p:nvSpPr>
        <p:spPr/>
        <p:txBody>
          <a:bodyPr/>
          <a:lstStyle/>
          <a:p>
            <a:fld id="{453DC831-5640-4320-B0A2-5CC833AA8442}" type="datetime1">
              <a:rPr lang="en-US" smtClean="0"/>
              <a:t>3/12/2024</a:t>
            </a:fld>
            <a:endParaRPr lang="en-US" dirty="0"/>
          </a:p>
        </p:txBody>
      </p:sp>
      <p:sp>
        <p:nvSpPr>
          <p:cNvPr id="3" name="Footer Placeholder 2">
            <a:extLst>
              <a:ext uri="{FF2B5EF4-FFF2-40B4-BE49-F238E27FC236}">
                <a16:creationId xmlns:a16="http://schemas.microsoft.com/office/drawing/2014/main" id="{23F31F00-7DF0-3B42-9EB5-4576E0ECEE3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F1F9E76-67F6-7240-9DCC-04C1AB2A337B}"/>
              </a:ext>
            </a:extLst>
          </p:cNvPr>
          <p:cNvSpPr>
            <a:spLocks noGrp="1"/>
          </p:cNvSpPr>
          <p:nvPr>
            <p:ph type="sldNum" sz="quarter" idx="12"/>
          </p:nvPr>
        </p:nvSpPr>
        <p:spPr/>
        <p:txBody>
          <a:bodyPr/>
          <a:lstStyle/>
          <a:p>
            <a:fld id="{12785119-8F6B-4DBD-8544-E9223BB99EAA}" type="slidenum">
              <a:rPr lang="en-US" smtClean="0"/>
              <a:pPr/>
              <a:t>‹#›</a:t>
            </a:fld>
            <a:endParaRPr lang="en-US" dirty="0"/>
          </a:p>
        </p:txBody>
      </p:sp>
    </p:spTree>
    <p:extLst>
      <p:ext uri="{BB962C8B-B14F-4D97-AF65-F5344CB8AC3E}">
        <p14:creationId xmlns:p14="http://schemas.microsoft.com/office/powerpoint/2010/main" val="766124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724C8-B89D-EB48-A388-4B2815A5EB6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1E129F80-2447-CC4A-9AED-44EF402D8D2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44B187-BD43-DF48-A29F-75A6030D10D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4684F5-7AB4-B944-9576-FD283AF651EA}"/>
              </a:ext>
            </a:extLst>
          </p:cNvPr>
          <p:cNvSpPr>
            <a:spLocks noGrp="1"/>
          </p:cNvSpPr>
          <p:nvPr>
            <p:ph type="dt" sz="half" idx="10"/>
          </p:nvPr>
        </p:nvSpPr>
        <p:spPr/>
        <p:txBody>
          <a:bodyPr/>
          <a:lstStyle/>
          <a:p>
            <a:fld id="{F5D7C7DF-9F3D-4412-9EA1-C303E7884787}" type="datetime1">
              <a:rPr lang="en-US" smtClean="0"/>
              <a:t>3/12/2024</a:t>
            </a:fld>
            <a:endParaRPr lang="en-US" dirty="0"/>
          </a:p>
        </p:txBody>
      </p:sp>
      <p:sp>
        <p:nvSpPr>
          <p:cNvPr id="6" name="Footer Placeholder 5">
            <a:extLst>
              <a:ext uri="{FF2B5EF4-FFF2-40B4-BE49-F238E27FC236}">
                <a16:creationId xmlns:a16="http://schemas.microsoft.com/office/drawing/2014/main" id="{0341A8FF-B266-3844-AFA5-12E7C22C579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86D31AE-F7A9-764A-9E8F-7CCE0362F395}"/>
              </a:ext>
            </a:extLst>
          </p:cNvPr>
          <p:cNvSpPr>
            <a:spLocks noGrp="1"/>
          </p:cNvSpPr>
          <p:nvPr>
            <p:ph type="sldNum" sz="quarter" idx="12"/>
          </p:nvPr>
        </p:nvSpPr>
        <p:spPr/>
        <p:txBody>
          <a:bodyPr/>
          <a:lstStyle/>
          <a:p>
            <a:fld id="{12785119-8F6B-4DBD-8544-E9223BB99EAA}" type="slidenum">
              <a:rPr lang="en-US" smtClean="0"/>
              <a:pPr/>
              <a:t>‹#›</a:t>
            </a:fld>
            <a:endParaRPr lang="en-US" dirty="0"/>
          </a:p>
        </p:txBody>
      </p:sp>
    </p:spTree>
    <p:extLst>
      <p:ext uri="{BB962C8B-B14F-4D97-AF65-F5344CB8AC3E}">
        <p14:creationId xmlns:p14="http://schemas.microsoft.com/office/powerpoint/2010/main" val="2885844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2EAA7-B943-2B4E-AB32-4778AC0FB29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EB5E2896-93BB-0448-BFB1-2F208C5A148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a:extLst>
              <a:ext uri="{FF2B5EF4-FFF2-40B4-BE49-F238E27FC236}">
                <a16:creationId xmlns:a16="http://schemas.microsoft.com/office/drawing/2014/main" id="{DDCB2B23-1748-3D47-AD8E-A27B9AEC8F7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F10EAD5D-CC76-EC46-9E75-BF9A2AB57BFB}"/>
              </a:ext>
            </a:extLst>
          </p:cNvPr>
          <p:cNvSpPr>
            <a:spLocks noGrp="1"/>
          </p:cNvSpPr>
          <p:nvPr>
            <p:ph type="dt" sz="half" idx="10"/>
          </p:nvPr>
        </p:nvSpPr>
        <p:spPr/>
        <p:txBody>
          <a:bodyPr/>
          <a:lstStyle/>
          <a:p>
            <a:fld id="{4967D860-0F6A-4754-8587-808F9A083251}" type="datetime1">
              <a:rPr lang="en-US" smtClean="0"/>
              <a:t>3/12/2024</a:t>
            </a:fld>
            <a:endParaRPr lang="en-US" dirty="0"/>
          </a:p>
        </p:txBody>
      </p:sp>
      <p:sp>
        <p:nvSpPr>
          <p:cNvPr id="6" name="Footer Placeholder 5">
            <a:extLst>
              <a:ext uri="{FF2B5EF4-FFF2-40B4-BE49-F238E27FC236}">
                <a16:creationId xmlns:a16="http://schemas.microsoft.com/office/drawing/2014/main" id="{9924C281-B437-7F4F-8DEF-A045A5A7848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44F3917-5AAE-8B48-8733-D80F0EDC02BD}"/>
              </a:ext>
            </a:extLst>
          </p:cNvPr>
          <p:cNvSpPr>
            <a:spLocks noGrp="1"/>
          </p:cNvSpPr>
          <p:nvPr>
            <p:ph type="sldNum" sz="quarter" idx="12"/>
          </p:nvPr>
        </p:nvSpPr>
        <p:spPr/>
        <p:txBody>
          <a:bodyPr/>
          <a:lstStyle/>
          <a:p>
            <a:fld id="{12785119-8F6B-4DBD-8544-E9223BB99EAA}" type="slidenum">
              <a:rPr lang="en-US" smtClean="0"/>
              <a:pPr/>
              <a:t>‹#›</a:t>
            </a:fld>
            <a:endParaRPr lang="en-US" dirty="0"/>
          </a:p>
        </p:txBody>
      </p:sp>
    </p:spTree>
    <p:extLst>
      <p:ext uri="{BB962C8B-B14F-4D97-AF65-F5344CB8AC3E}">
        <p14:creationId xmlns:p14="http://schemas.microsoft.com/office/powerpoint/2010/main" val="621738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249EF2-29F4-E14C-8A89-4597350DD24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C2A0396-408E-E640-96E9-87FDEB3E47E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B7619C-E818-6542-801C-A17B372A067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1BC9BBA-CDA6-465D-B350-45DF148C858D}" type="datetime1">
              <a:rPr lang="en-US" smtClean="0"/>
              <a:t>3/12/2024</a:t>
            </a:fld>
            <a:endParaRPr lang="en-US" dirty="0"/>
          </a:p>
        </p:txBody>
      </p:sp>
      <p:sp>
        <p:nvSpPr>
          <p:cNvPr id="5" name="Footer Placeholder 4">
            <a:extLst>
              <a:ext uri="{FF2B5EF4-FFF2-40B4-BE49-F238E27FC236}">
                <a16:creationId xmlns:a16="http://schemas.microsoft.com/office/drawing/2014/main" id="{3FE384DC-2C73-1443-9AD9-6F3A71D8732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210799D-A73A-A64D-A3FD-95BD1544FC0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2785119-8F6B-4DBD-8544-E9223BB99EAA}" type="slidenum">
              <a:rPr lang="en-US" smtClean="0"/>
              <a:pPr/>
              <a:t>‹#›</a:t>
            </a:fld>
            <a:endParaRPr lang="en-US" dirty="0"/>
          </a:p>
        </p:txBody>
      </p:sp>
    </p:spTree>
    <p:extLst>
      <p:ext uri="{BB962C8B-B14F-4D97-AF65-F5344CB8AC3E}">
        <p14:creationId xmlns:p14="http://schemas.microsoft.com/office/powerpoint/2010/main" val="1851809167"/>
      </p:ext>
    </p:extLst>
  </p:cSld>
  <p:clrMap bg1="lt1" tx1="dk1" bg2="lt2" tx2="dk2" accent1="accent1" accent2="accent2" accent3="accent3" accent4="accent4" accent5="accent5" accent6="accent6" hlink="hlink" folHlink="folHlink"/>
  <p:sldLayoutIdLst>
    <p:sldLayoutId id="2147483914" r:id="rId1"/>
    <p:sldLayoutId id="2147483915" r:id="rId2"/>
    <p:sldLayoutId id="2147483916" r:id="rId3"/>
    <p:sldLayoutId id="2147483917" r:id="rId4"/>
    <p:sldLayoutId id="2147483918" r:id="rId5"/>
    <p:sldLayoutId id="2147483919" r:id="rId6"/>
    <p:sldLayoutId id="2147483920" r:id="rId7"/>
    <p:sldLayoutId id="2147483921" r:id="rId8"/>
    <p:sldLayoutId id="2147483922" r:id="rId9"/>
    <p:sldLayoutId id="2147483923" r:id="rId10"/>
    <p:sldLayoutId id="2147483924"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Word_Document.docx"/><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4294967295"/>
          </p:nvPr>
        </p:nvSpPr>
        <p:spPr>
          <a:xfrm>
            <a:off x="0" y="2529417"/>
            <a:ext cx="9144000" cy="1447800"/>
          </a:xfrm>
        </p:spPr>
        <p:txBody>
          <a:bodyPr>
            <a:noAutofit/>
          </a:bodyPr>
          <a:lstStyle/>
          <a:p>
            <a:pPr marL="0" indent="0" algn="ctr">
              <a:buNone/>
            </a:pPr>
            <a:r>
              <a:rPr lang="en-US" sz="4000" b="1" dirty="0">
                <a:latin typeface="+mj-lt"/>
                <a:cs typeface="Times New Roman" pitchFamily="18" charset="0"/>
              </a:rPr>
              <a:t>Board of Selectmen’s Proposed Budget</a:t>
            </a:r>
          </a:p>
          <a:p>
            <a:pPr marL="0" indent="0" algn="ctr">
              <a:buNone/>
            </a:pPr>
            <a:endParaRPr lang="en-US" sz="4000" b="1" dirty="0">
              <a:latin typeface="+mj-lt"/>
              <a:cs typeface="Times New Roman" pitchFamily="18" charset="0"/>
            </a:endParaRPr>
          </a:p>
          <a:p>
            <a:pPr marL="0" indent="0" algn="ctr">
              <a:buNone/>
            </a:pPr>
            <a:r>
              <a:rPr lang="en-US" sz="4000" b="1" dirty="0">
                <a:latin typeface="+mj-lt"/>
                <a:cs typeface="Times New Roman" pitchFamily="18" charset="0"/>
              </a:rPr>
              <a:t>Fiscal Year </a:t>
            </a:r>
            <a:br>
              <a:rPr lang="en-US" sz="4000" b="1" dirty="0">
                <a:latin typeface="+mj-lt"/>
                <a:cs typeface="Times New Roman" pitchFamily="18" charset="0"/>
              </a:rPr>
            </a:br>
            <a:r>
              <a:rPr lang="en-US" sz="4000" b="1" dirty="0">
                <a:latin typeface="+mj-lt"/>
                <a:cs typeface="Times New Roman" pitchFamily="18" charset="0"/>
              </a:rPr>
              <a:t>2024-25</a:t>
            </a:r>
            <a:endParaRPr lang="en-US" sz="4000" b="1" dirty="0">
              <a:latin typeface="Times New Roman" pitchFamily="18" charset="0"/>
              <a:cs typeface="Times New Roman" pitchFamily="18" charset="0"/>
            </a:endParaRPr>
          </a:p>
        </p:txBody>
      </p:sp>
      <p:sp>
        <p:nvSpPr>
          <p:cNvPr id="4" name="TextBox 3"/>
          <p:cNvSpPr txBox="1"/>
          <p:nvPr/>
        </p:nvSpPr>
        <p:spPr>
          <a:xfrm>
            <a:off x="914400" y="5943600"/>
            <a:ext cx="7467599" cy="461665"/>
          </a:xfrm>
          <a:prstGeom prst="rect">
            <a:avLst/>
          </a:prstGeom>
          <a:noFill/>
        </p:spPr>
        <p:txBody>
          <a:bodyPr wrap="square" rtlCol="0">
            <a:spAutoFit/>
          </a:bodyPr>
          <a:lstStyle/>
          <a:p>
            <a:pPr algn="ctr"/>
            <a:r>
              <a:rPr lang="en-US" sz="2400" b="1" dirty="0">
                <a:solidFill>
                  <a:srgbClr val="0070C0"/>
                </a:solidFill>
              </a:rPr>
              <a:t>Proposed by the Board of Selectmen on 3/12/24</a:t>
            </a:r>
          </a:p>
        </p:txBody>
      </p:sp>
      <p:sp>
        <p:nvSpPr>
          <p:cNvPr id="5" name="Title 3">
            <a:extLst>
              <a:ext uri="{FF2B5EF4-FFF2-40B4-BE49-F238E27FC236}">
                <a16:creationId xmlns:a16="http://schemas.microsoft.com/office/drawing/2014/main" id="{8A2E3ECD-E736-C94F-ADE1-618DE958C6FE}"/>
              </a:ext>
            </a:extLst>
          </p:cNvPr>
          <p:cNvSpPr txBox="1">
            <a:spLocks noChangeArrowheads="1"/>
          </p:cNvSpPr>
          <p:nvPr/>
        </p:nvSpPr>
        <p:spPr>
          <a:xfrm>
            <a:off x="0" y="1279525"/>
            <a:ext cx="9220200" cy="4298950"/>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br>
              <a:rPr lang="en-US" altLang="en-US" sz="3600" b="1" dirty="0">
                <a:latin typeface="Avenir Book" panose="02000503020000020003" pitchFamily="2" charset="0"/>
              </a:rPr>
            </a:br>
            <a:br>
              <a:rPr lang="en-US" altLang="en-US" sz="3600" b="1" dirty="0">
                <a:latin typeface="Avenir Book" panose="02000503020000020003" pitchFamily="2" charset="0"/>
              </a:rPr>
            </a:br>
            <a:br>
              <a:rPr lang="en-US" altLang="en-US" sz="3600" b="1" dirty="0">
                <a:latin typeface="Avenir Book" panose="02000503020000020003" pitchFamily="2" charset="0"/>
              </a:rPr>
            </a:br>
            <a:br>
              <a:rPr lang="en-US" altLang="en-US" sz="3600" b="1" dirty="0">
                <a:latin typeface="Avenir Book" panose="02000503020000020003" pitchFamily="2" charset="0"/>
              </a:rPr>
            </a:br>
            <a:br>
              <a:rPr lang="en-US" altLang="en-US" sz="4000" dirty="0">
                <a:latin typeface="Calibri" panose="020F0502020204030204" pitchFamily="34" charset="0"/>
                <a:cs typeface="Calibri" panose="020F0502020204030204" pitchFamily="34" charset="0"/>
              </a:rPr>
            </a:br>
            <a:br>
              <a:rPr lang="en-US" altLang="en-US" sz="2800" dirty="0">
                <a:latin typeface="Avenir Book"/>
              </a:rPr>
            </a:br>
            <a:br>
              <a:rPr lang="en-US" altLang="en-US" sz="2800" dirty="0">
                <a:latin typeface="Avenir Book"/>
              </a:rPr>
            </a:br>
            <a:endParaRPr lang="en-US" altLang="en-US" sz="2800" i="1" dirty="0">
              <a:latin typeface="Avenir Book"/>
            </a:endParaRPr>
          </a:p>
        </p:txBody>
      </p:sp>
      <p:pic>
        <p:nvPicPr>
          <p:cNvPr id="6" name="Picture 5">
            <a:extLst>
              <a:ext uri="{FF2B5EF4-FFF2-40B4-BE49-F238E27FC236}">
                <a16:creationId xmlns:a16="http://schemas.microsoft.com/office/drawing/2014/main" id="{C39FAA76-6C44-EA47-8869-5B7AE1AE68DC}"/>
              </a:ext>
            </a:extLst>
          </p:cNvPr>
          <p:cNvPicPr>
            <a:picLocks noChangeAspect="1"/>
          </p:cNvPicPr>
          <p:nvPr/>
        </p:nvPicPr>
        <p:blipFill rotWithShape="1">
          <a:blip r:embed="rId3"/>
          <a:srcRect r="79501"/>
          <a:stretch/>
        </p:blipFill>
        <p:spPr>
          <a:xfrm>
            <a:off x="3733800" y="1118508"/>
            <a:ext cx="1515515" cy="1228346"/>
          </a:xfrm>
          <a:prstGeom prst="rect">
            <a:avLst/>
          </a:prstGeom>
        </p:spPr>
      </p:pic>
      <p:pic>
        <p:nvPicPr>
          <p:cNvPr id="7" name="Picture 6">
            <a:extLst>
              <a:ext uri="{FF2B5EF4-FFF2-40B4-BE49-F238E27FC236}">
                <a16:creationId xmlns:a16="http://schemas.microsoft.com/office/drawing/2014/main" id="{FF7F5EF2-3AD9-B34C-9FE7-18B5719D2360}"/>
              </a:ext>
            </a:extLst>
          </p:cNvPr>
          <p:cNvPicPr>
            <a:picLocks noChangeAspect="1"/>
          </p:cNvPicPr>
          <p:nvPr/>
        </p:nvPicPr>
        <p:blipFill rotWithShape="1">
          <a:blip r:embed="rId4"/>
          <a:srcRect l="1801" t="22165" r="31086" b="1"/>
          <a:stretch/>
        </p:blipFill>
        <p:spPr>
          <a:xfrm>
            <a:off x="0" y="76200"/>
            <a:ext cx="8610600" cy="804214"/>
          </a:xfrm>
          <a:prstGeom prst="rect">
            <a:avLst/>
          </a:prstGeom>
        </p:spPr>
      </p:pic>
    </p:spTree>
    <p:extLst>
      <p:ext uri="{BB962C8B-B14F-4D97-AF65-F5344CB8AC3E}">
        <p14:creationId xmlns:p14="http://schemas.microsoft.com/office/powerpoint/2010/main" val="1181808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229600" y="6469124"/>
            <a:ext cx="709698" cy="365125"/>
          </a:xfrm>
        </p:spPr>
        <p:txBody>
          <a:bodyPr>
            <a:normAutofit fontScale="70000" lnSpcReduction="20000"/>
          </a:bodyPr>
          <a:lstStyle/>
          <a:p>
            <a:r>
              <a:rPr lang="en-US" sz="2000" dirty="0"/>
              <a:t>        </a:t>
            </a:r>
            <a:fld id="{12785119-8F6B-4DBD-8544-E9223BB99EAA}" type="slidenum">
              <a:rPr lang="en-US" sz="2100" smtClean="0"/>
              <a:pPr/>
              <a:t>10</a:t>
            </a:fld>
            <a:endParaRPr lang="en-US" sz="2100" dirty="0"/>
          </a:p>
        </p:txBody>
      </p:sp>
      <p:pic>
        <p:nvPicPr>
          <p:cNvPr id="5" name="Picture 4">
            <a:extLst>
              <a:ext uri="{FF2B5EF4-FFF2-40B4-BE49-F238E27FC236}">
                <a16:creationId xmlns:a16="http://schemas.microsoft.com/office/drawing/2014/main" id="{E06F3331-C38D-8D45-B651-4EB26D3B7A06}"/>
              </a:ext>
            </a:extLst>
          </p:cNvPr>
          <p:cNvPicPr>
            <a:picLocks noChangeAspect="1"/>
          </p:cNvPicPr>
          <p:nvPr/>
        </p:nvPicPr>
        <p:blipFill rotWithShape="1">
          <a:blip r:embed="rId3"/>
          <a:srcRect l="1801" t="22165" r="31086" b="1"/>
          <a:stretch/>
        </p:blipFill>
        <p:spPr>
          <a:xfrm>
            <a:off x="0" y="63321"/>
            <a:ext cx="8610600" cy="804214"/>
          </a:xfrm>
          <a:prstGeom prst="rect">
            <a:avLst/>
          </a:prstGeom>
        </p:spPr>
      </p:pic>
      <p:sp>
        <p:nvSpPr>
          <p:cNvPr id="24" name="Title 2">
            <a:extLst>
              <a:ext uri="{FF2B5EF4-FFF2-40B4-BE49-F238E27FC236}">
                <a16:creationId xmlns:a16="http://schemas.microsoft.com/office/drawing/2014/main" id="{4A7194AB-4FC7-C345-99D2-A8A09F5E1AA5}"/>
              </a:ext>
            </a:extLst>
          </p:cNvPr>
          <p:cNvSpPr>
            <a:spLocks noGrp="1"/>
          </p:cNvSpPr>
          <p:nvPr>
            <p:ph type="title"/>
          </p:nvPr>
        </p:nvSpPr>
        <p:spPr>
          <a:xfrm>
            <a:off x="457200" y="613714"/>
            <a:ext cx="8229600" cy="381000"/>
          </a:xfrm>
        </p:spPr>
        <p:txBody>
          <a:bodyPr>
            <a:noAutofit/>
          </a:bodyPr>
          <a:lstStyle/>
          <a:p>
            <a:pPr algn="ctr">
              <a:lnSpc>
                <a:spcPct val="100000"/>
              </a:lnSpc>
            </a:pPr>
            <a:br>
              <a:rPr lang="en-US" sz="2800" dirty="0"/>
            </a:br>
            <a:r>
              <a:rPr lang="en-US" sz="2800" dirty="0"/>
              <a:t>  </a:t>
            </a:r>
            <a:r>
              <a:rPr lang="en-US" sz="2800" b="1" dirty="0">
                <a:solidFill>
                  <a:srgbClr val="0070C0"/>
                </a:solidFill>
              </a:rPr>
              <a:t>Weston Grand List History </a:t>
            </a:r>
            <a:r>
              <a:rPr lang="en-US" sz="2000" b="1" dirty="0">
                <a:solidFill>
                  <a:srgbClr val="0070C0"/>
                </a:solidFill>
              </a:rPr>
              <a:t>(Assessor filed)</a:t>
            </a:r>
            <a:r>
              <a:rPr lang="en-US" sz="2800" b="1" dirty="0">
                <a:solidFill>
                  <a:srgbClr val="0070C0"/>
                </a:solidFill>
              </a:rPr>
              <a:t> </a:t>
            </a:r>
            <a:br>
              <a:rPr lang="en-US" sz="2800" b="1" dirty="0">
                <a:solidFill>
                  <a:srgbClr val="0070C0"/>
                </a:solidFill>
              </a:rPr>
            </a:br>
            <a:endParaRPr lang="en-US" sz="2800" b="1" dirty="0">
              <a:solidFill>
                <a:srgbClr val="0070C0"/>
              </a:solidFill>
            </a:endParaRPr>
          </a:p>
        </p:txBody>
      </p:sp>
      <p:graphicFrame>
        <p:nvGraphicFramePr>
          <p:cNvPr id="25" name="Content Placeholder 3">
            <a:extLst>
              <a:ext uri="{FF2B5EF4-FFF2-40B4-BE49-F238E27FC236}">
                <a16:creationId xmlns:a16="http://schemas.microsoft.com/office/drawing/2014/main" id="{B722DEE0-E434-DF49-B4F4-FCCEC63F47FB}"/>
              </a:ext>
            </a:extLst>
          </p:cNvPr>
          <p:cNvGraphicFramePr>
            <a:graphicFrameLocks noGrp="1"/>
          </p:cNvGraphicFramePr>
          <p:nvPr>
            <p:ph idx="1"/>
            <p:extLst>
              <p:ext uri="{D42A27DB-BD31-4B8C-83A1-F6EECF244321}">
                <p14:modId xmlns:p14="http://schemas.microsoft.com/office/powerpoint/2010/main" val="2684017977"/>
              </p:ext>
            </p:extLst>
          </p:nvPr>
        </p:nvGraphicFramePr>
        <p:xfrm>
          <a:off x="304800" y="1143000"/>
          <a:ext cx="8686799" cy="5216153"/>
        </p:xfrm>
        <a:graphic>
          <a:graphicData uri="http://schemas.openxmlformats.org/drawingml/2006/table">
            <a:tbl>
              <a:tblPr firstRow="1" bandRow="1">
                <a:tableStyleId>{5C22544A-7EE6-4342-B048-85BDC9FD1C3A}</a:tableStyleId>
              </a:tblPr>
              <a:tblGrid>
                <a:gridCol w="990599">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457200">
                <a:tc>
                  <a:txBody>
                    <a:bodyPr/>
                    <a:lstStyle/>
                    <a:p>
                      <a:pPr marL="0" marR="0" algn="ctr">
                        <a:spcBef>
                          <a:spcPts val="0"/>
                        </a:spcBef>
                        <a:spcAft>
                          <a:spcPts val="0"/>
                        </a:spcAft>
                      </a:pPr>
                      <a:r>
                        <a:rPr lang="en-US" sz="1800" b="1" dirty="0">
                          <a:solidFill>
                            <a:schemeClr val="bg1"/>
                          </a:solidFill>
                          <a:effectLst/>
                          <a:latin typeface="Times New Roman" panose="02020603050405020304" pitchFamily="18" charset="0"/>
                          <a:ea typeface="Times New Roman"/>
                          <a:cs typeface="Times New Roman" panose="02020603050405020304" pitchFamily="18" charset="0"/>
                        </a:rPr>
                        <a:t>Year</a:t>
                      </a:r>
                      <a:endParaRPr lang="en-US" sz="1800" dirty="0">
                        <a:solidFill>
                          <a:schemeClr val="bg1"/>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b="1" dirty="0">
                          <a:solidFill>
                            <a:schemeClr val="bg1"/>
                          </a:solidFill>
                          <a:effectLst/>
                          <a:latin typeface="Times New Roman" panose="02020603050405020304" pitchFamily="18" charset="0"/>
                          <a:ea typeface="Times New Roman"/>
                          <a:cs typeface="Times New Roman" panose="02020603050405020304" pitchFamily="18" charset="0"/>
                        </a:rPr>
                        <a:t>Total Grand List</a:t>
                      </a:r>
                      <a:endParaRPr lang="en-US" sz="1800" dirty="0">
                        <a:solidFill>
                          <a:schemeClr val="bg1"/>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b="1" dirty="0">
                          <a:solidFill>
                            <a:schemeClr val="bg1"/>
                          </a:solidFill>
                          <a:effectLst/>
                          <a:latin typeface="Times New Roman" panose="02020603050405020304" pitchFamily="18" charset="0"/>
                          <a:ea typeface="Times New Roman"/>
                          <a:cs typeface="Times New Roman" panose="02020603050405020304" pitchFamily="18" charset="0"/>
                        </a:rPr>
                        <a:t>% Change GL</a:t>
                      </a:r>
                      <a:endParaRPr lang="en-US" sz="1800" dirty="0">
                        <a:solidFill>
                          <a:schemeClr val="bg1"/>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solidFill>
                            <a:schemeClr val="bg1"/>
                          </a:solidFill>
                          <a:effectLst/>
                          <a:latin typeface="Times New Roman" panose="02020603050405020304" pitchFamily="18" charset="0"/>
                          <a:ea typeface="Times New Roman"/>
                          <a:cs typeface="Times New Roman" panose="02020603050405020304" pitchFamily="18" charset="0"/>
                        </a:rPr>
                        <a:t>%</a:t>
                      </a:r>
                      <a:r>
                        <a:rPr lang="en-US" sz="1800" baseline="0" dirty="0">
                          <a:solidFill>
                            <a:schemeClr val="bg1"/>
                          </a:solidFill>
                          <a:effectLst/>
                          <a:latin typeface="Times New Roman" panose="02020603050405020304" pitchFamily="18" charset="0"/>
                          <a:ea typeface="Times New Roman"/>
                          <a:cs typeface="Times New Roman" panose="02020603050405020304" pitchFamily="18" charset="0"/>
                        </a:rPr>
                        <a:t> Change Real Estate</a:t>
                      </a:r>
                      <a:endParaRPr lang="en-US" sz="1800" dirty="0">
                        <a:solidFill>
                          <a:schemeClr val="bg1"/>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b="1" kern="0" dirty="0">
                          <a:solidFill>
                            <a:schemeClr val="bg1"/>
                          </a:solidFill>
                          <a:effectLst/>
                          <a:latin typeface="Times New Roman" panose="02020603050405020304" pitchFamily="18" charset="0"/>
                          <a:cs typeface="Times New Roman" panose="02020603050405020304" pitchFamily="18" charset="0"/>
                        </a:rPr>
                        <a:t>Mill Rate</a:t>
                      </a:r>
                    </a:p>
                  </a:txBody>
                  <a:tcPr marL="68580" marR="68580" marT="0" marB="0"/>
                </a:tc>
                <a:extLst>
                  <a:ext uri="{0D108BD9-81ED-4DB2-BD59-A6C34878D82A}">
                    <a16:rowId xmlns:a16="http://schemas.microsoft.com/office/drawing/2014/main" val="10000"/>
                  </a:ext>
                </a:extLst>
              </a:tr>
              <a:tr h="225116">
                <a:tc>
                  <a:txBody>
                    <a:bodyPr/>
                    <a:lstStyle/>
                    <a:p>
                      <a:pPr marL="0" marR="0" algn="ctr">
                        <a:spcBef>
                          <a:spcPts val="0"/>
                        </a:spcBef>
                        <a:spcAft>
                          <a:spcPts val="0"/>
                        </a:spcAft>
                      </a:pPr>
                      <a:r>
                        <a:rPr lang="en-US" sz="1800" b="1" baseline="0" dirty="0">
                          <a:solidFill>
                            <a:schemeClr val="tx1"/>
                          </a:solidFill>
                          <a:effectLst/>
                          <a:latin typeface="Times New Roman" panose="02020603050405020304" pitchFamily="18" charset="0"/>
                          <a:ea typeface="Times New Roman"/>
                          <a:cs typeface="Times New Roman" panose="02020603050405020304" pitchFamily="18" charset="0"/>
                        </a:rPr>
                        <a:t>2023</a:t>
                      </a:r>
                    </a:p>
                  </a:txBody>
                  <a:tcPr marL="68580" marR="68580" marT="0" marB="0"/>
                </a:tc>
                <a:tc>
                  <a:txBody>
                    <a:bodyPr/>
                    <a:lstStyle/>
                    <a:p>
                      <a:pPr marL="0" marR="0" algn="ctr">
                        <a:spcBef>
                          <a:spcPts val="0"/>
                        </a:spcBef>
                        <a:spcAft>
                          <a:spcPts val="0"/>
                        </a:spcAft>
                      </a:pPr>
                      <a:r>
                        <a:rPr lang="en-US" sz="1800" b="1" baseline="0" dirty="0">
                          <a:solidFill>
                            <a:schemeClr val="tx1"/>
                          </a:solidFill>
                          <a:effectLst/>
                          <a:latin typeface="Times New Roman" panose="02020603050405020304" pitchFamily="18" charset="0"/>
                          <a:ea typeface="Times New Roman"/>
                          <a:cs typeface="Times New Roman" panose="02020603050405020304" pitchFamily="18" charset="0"/>
                        </a:rPr>
                        <a:t>3,235,330,864</a:t>
                      </a:r>
                    </a:p>
                  </a:txBody>
                  <a:tcPr marL="68580" marR="68580" marT="0" marB="0"/>
                </a:tc>
                <a:tc>
                  <a:txBody>
                    <a:bodyPr/>
                    <a:lstStyle/>
                    <a:p>
                      <a:pPr marL="0" marR="0" algn="ctr">
                        <a:spcBef>
                          <a:spcPts val="0"/>
                        </a:spcBef>
                        <a:spcAft>
                          <a:spcPts val="0"/>
                        </a:spcAft>
                        <a:tabLst>
                          <a:tab pos="977265" algn="ctr"/>
                          <a:tab pos="1954530" algn="r"/>
                        </a:tabLst>
                      </a:pPr>
                      <a:r>
                        <a:rPr lang="en-US" sz="1800" b="1" baseline="0" dirty="0">
                          <a:solidFill>
                            <a:srgbClr val="FF0000"/>
                          </a:solidFill>
                          <a:effectLst/>
                          <a:latin typeface="Times New Roman" panose="02020603050405020304" pitchFamily="18" charset="0"/>
                          <a:ea typeface="Times New Roman"/>
                          <a:cs typeface="Times New Roman" panose="02020603050405020304" pitchFamily="18" charset="0"/>
                        </a:rPr>
                        <a:t>38.4%</a:t>
                      </a:r>
                    </a:p>
                  </a:txBody>
                  <a:tcPr marL="68580" marR="68580" marT="0" marB="0"/>
                </a:tc>
                <a:tc>
                  <a:txBody>
                    <a:bodyPr/>
                    <a:lstStyle/>
                    <a:p>
                      <a:pPr marL="0" marR="0" algn="ctr">
                        <a:spcBef>
                          <a:spcPts val="0"/>
                        </a:spcBef>
                        <a:spcAft>
                          <a:spcPts val="0"/>
                        </a:spcAft>
                        <a:tabLst>
                          <a:tab pos="977265" algn="ctr"/>
                          <a:tab pos="1954530" algn="r"/>
                        </a:tabLst>
                      </a:pPr>
                      <a:r>
                        <a:rPr lang="en-US" sz="1800" b="1" kern="1200" baseline="0" dirty="0">
                          <a:solidFill>
                            <a:srgbClr val="FF0000"/>
                          </a:solidFill>
                          <a:effectLst/>
                          <a:latin typeface="Times New Roman" panose="02020603050405020304" pitchFamily="18" charset="0"/>
                          <a:ea typeface="+mn-ea"/>
                          <a:cs typeface="Times New Roman" panose="02020603050405020304" pitchFamily="18" charset="0"/>
                        </a:rPr>
                        <a:t>42.3%*</a:t>
                      </a:r>
                      <a:endParaRPr lang="en-US" sz="1800" b="1" baseline="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b="1" baseline="0" dirty="0">
                          <a:solidFill>
                            <a:srgbClr val="FF0000"/>
                          </a:solidFill>
                          <a:effectLst/>
                          <a:latin typeface="Times New Roman" panose="02020603050405020304" pitchFamily="18" charset="0"/>
                          <a:ea typeface="Times New Roman"/>
                          <a:cs typeface="Times New Roman" panose="02020603050405020304" pitchFamily="18" charset="0"/>
                        </a:rPr>
                        <a:t>24.28 </a:t>
                      </a:r>
                      <a:r>
                        <a:rPr lang="en-US" sz="1400" b="1" baseline="0" dirty="0">
                          <a:solidFill>
                            <a:srgbClr val="FF0000"/>
                          </a:solidFill>
                          <a:effectLst/>
                          <a:latin typeface="Times New Roman" panose="02020603050405020304" pitchFamily="18" charset="0"/>
                          <a:ea typeface="Times New Roman"/>
                          <a:cs typeface="Times New Roman" panose="02020603050405020304" pitchFamily="18" charset="0"/>
                        </a:rPr>
                        <a:t>(TBD) </a:t>
                      </a:r>
                    </a:p>
                  </a:txBody>
                  <a:tcPr marL="68580" marR="68580" marT="0" marB="0"/>
                </a:tc>
                <a:extLst>
                  <a:ext uri="{0D108BD9-81ED-4DB2-BD59-A6C34878D82A}">
                    <a16:rowId xmlns:a16="http://schemas.microsoft.com/office/drawing/2014/main" val="10001"/>
                  </a:ext>
                </a:extLst>
              </a:tr>
              <a:tr h="225116">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2022</a:t>
                      </a:r>
                    </a:p>
                  </a:txBody>
                  <a:tcPr marL="68580" marR="68580" marT="0" marB="0"/>
                </a:tc>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2,337,460,592</a:t>
                      </a:r>
                    </a:p>
                  </a:txBody>
                  <a:tcPr marL="68580" marR="68580" marT="0" marB="0"/>
                </a:tc>
                <a:tc>
                  <a:txBody>
                    <a:bodyPr/>
                    <a:lstStyle/>
                    <a:p>
                      <a:pPr marL="0" marR="0" algn="ctr">
                        <a:spcBef>
                          <a:spcPts val="0"/>
                        </a:spcBef>
                        <a:spcAft>
                          <a:spcPts val="0"/>
                        </a:spcAft>
                        <a:tabLst>
                          <a:tab pos="977265" algn="ctr"/>
                          <a:tab pos="1954530" algn="r"/>
                        </a:tabLs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1.3%</a:t>
                      </a:r>
                    </a:p>
                  </a:txBody>
                  <a:tcPr marL="68580" marR="68580" marT="0" marB="0"/>
                </a:tc>
                <a:tc>
                  <a:txBody>
                    <a:bodyPr/>
                    <a:lstStyle/>
                    <a:p>
                      <a:pPr marL="0" marR="0" algn="ctr">
                        <a:spcBef>
                          <a:spcPts val="0"/>
                        </a:spcBef>
                        <a:spcAft>
                          <a:spcPts val="0"/>
                        </a:spcAft>
                        <a:tabLst>
                          <a:tab pos="977265" algn="ctr"/>
                          <a:tab pos="1954530" algn="r"/>
                        </a:tabLst>
                      </a:pPr>
                      <a:endPar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b="0" baseline="0" dirty="0">
                          <a:solidFill>
                            <a:schemeClr val="tx1"/>
                          </a:solidFill>
                          <a:effectLst/>
                          <a:latin typeface="Times New Roman" panose="02020603050405020304" pitchFamily="18" charset="0"/>
                          <a:ea typeface="Times New Roman"/>
                          <a:cs typeface="Times New Roman" panose="02020603050405020304" pitchFamily="18" charset="0"/>
                        </a:rPr>
                        <a:t>33.06RE/32.46MV</a:t>
                      </a:r>
                    </a:p>
                  </a:txBody>
                  <a:tcPr marL="68580" marR="68580" marT="0" marB="0"/>
                </a:tc>
                <a:extLst>
                  <a:ext uri="{0D108BD9-81ED-4DB2-BD59-A6C34878D82A}">
                    <a16:rowId xmlns:a16="http://schemas.microsoft.com/office/drawing/2014/main" val="10002"/>
                  </a:ext>
                </a:extLst>
              </a:tr>
              <a:tr h="225116">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2021</a:t>
                      </a:r>
                    </a:p>
                  </a:txBody>
                  <a:tcPr marL="68580" marR="68580" marT="0" marB="0"/>
                </a:tc>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2,308,210,911</a:t>
                      </a:r>
                    </a:p>
                  </a:txBody>
                  <a:tcPr marL="68580" marR="68580" marT="0" marB="0"/>
                </a:tc>
                <a:tc>
                  <a:txBody>
                    <a:bodyPr/>
                    <a:lstStyle/>
                    <a:p>
                      <a:pPr marL="0" marR="0" algn="ctr">
                        <a:spcBef>
                          <a:spcPts val="0"/>
                        </a:spcBef>
                        <a:spcAft>
                          <a:spcPts val="0"/>
                        </a:spcAft>
                        <a:tabLst>
                          <a:tab pos="977265" algn="ctr"/>
                          <a:tab pos="1954530" algn="r"/>
                        </a:tabLs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2.32%</a:t>
                      </a:r>
                    </a:p>
                  </a:txBody>
                  <a:tcPr marL="68580" marR="68580" marT="0" marB="0"/>
                </a:tc>
                <a:tc>
                  <a:txBody>
                    <a:bodyPr/>
                    <a:lstStyle/>
                    <a:p>
                      <a:pPr marL="0" marR="0" algn="ctr">
                        <a:spcBef>
                          <a:spcPts val="0"/>
                        </a:spcBef>
                        <a:spcAft>
                          <a:spcPts val="0"/>
                        </a:spcAft>
                        <a:tabLst>
                          <a:tab pos="977265" algn="ctr"/>
                          <a:tab pos="1954530" algn="r"/>
                        </a:tabLst>
                      </a:pPr>
                      <a:endPar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b="0" baseline="0" dirty="0">
                          <a:solidFill>
                            <a:schemeClr val="tx1"/>
                          </a:solidFill>
                          <a:effectLst/>
                          <a:latin typeface="Times New Roman" panose="02020603050405020304" pitchFamily="18" charset="0"/>
                          <a:ea typeface="Times New Roman"/>
                          <a:cs typeface="Times New Roman" panose="02020603050405020304" pitchFamily="18" charset="0"/>
                        </a:rPr>
                        <a:t>32.97RE/32.46MV</a:t>
                      </a:r>
                    </a:p>
                  </a:txBody>
                  <a:tcPr marL="68580" marR="68580" marT="0" marB="0"/>
                </a:tc>
                <a:extLst>
                  <a:ext uri="{0D108BD9-81ED-4DB2-BD59-A6C34878D82A}">
                    <a16:rowId xmlns:a16="http://schemas.microsoft.com/office/drawing/2014/main" val="10003"/>
                  </a:ext>
                </a:extLst>
              </a:tr>
              <a:tr h="225116">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2020</a:t>
                      </a:r>
                    </a:p>
                  </a:txBody>
                  <a:tcPr marL="68580" marR="68580" marT="0" marB="0"/>
                </a:tc>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2,255,737,105</a:t>
                      </a:r>
                    </a:p>
                  </a:txBody>
                  <a:tcPr marL="68580" marR="68580" marT="0" marB="0"/>
                </a:tc>
                <a:tc>
                  <a:txBody>
                    <a:bodyPr/>
                    <a:lstStyle/>
                    <a:p>
                      <a:pPr marL="0" marR="0" algn="ctr">
                        <a:spcBef>
                          <a:spcPts val="0"/>
                        </a:spcBef>
                        <a:spcAft>
                          <a:spcPts val="0"/>
                        </a:spcAft>
                        <a:tabLst>
                          <a:tab pos="977265" algn="ctr"/>
                          <a:tab pos="1954530" algn="r"/>
                        </a:tabLs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.74%</a:t>
                      </a:r>
                    </a:p>
                  </a:txBody>
                  <a:tcPr marL="68580" marR="68580" marT="0" marB="0"/>
                </a:tc>
                <a:tc>
                  <a:txBody>
                    <a:bodyPr/>
                    <a:lstStyle/>
                    <a:p>
                      <a:pPr marL="0" marR="0" algn="ctr">
                        <a:spcBef>
                          <a:spcPts val="0"/>
                        </a:spcBef>
                        <a:spcAft>
                          <a:spcPts val="0"/>
                        </a:spcAft>
                        <a:tabLst>
                          <a:tab pos="977265" algn="ctr"/>
                          <a:tab pos="1954530" algn="r"/>
                        </a:tabLst>
                      </a:pPr>
                      <a:endPar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32.92</a:t>
                      </a:r>
                    </a:p>
                  </a:txBody>
                  <a:tcPr marL="68580" marR="68580" marT="0" marB="0"/>
                </a:tc>
                <a:extLst>
                  <a:ext uri="{0D108BD9-81ED-4DB2-BD59-A6C34878D82A}">
                    <a16:rowId xmlns:a16="http://schemas.microsoft.com/office/drawing/2014/main" val="10004"/>
                  </a:ext>
                </a:extLst>
              </a:tr>
              <a:tr h="225116">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2019</a:t>
                      </a:r>
                    </a:p>
                  </a:txBody>
                  <a:tcPr marL="68580" marR="68580" marT="0" marB="0"/>
                </a:tc>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2,239,265,706</a:t>
                      </a:r>
                    </a:p>
                  </a:txBody>
                  <a:tcPr marL="68580" marR="68580" marT="0" marB="0"/>
                </a:tc>
                <a:tc>
                  <a:txBody>
                    <a:bodyPr/>
                    <a:lstStyle/>
                    <a:p>
                      <a:pPr marL="0" marR="0" algn="ctr">
                        <a:spcBef>
                          <a:spcPts val="0"/>
                        </a:spcBef>
                        <a:spcAft>
                          <a:spcPts val="0"/>
                        </a:spcAft>
                        <a:tabLst>
                          <a:tab pos="977265" algn="ctr"/>
                          <a:tab pos="1954530" algn="r"/>
                        </a:tabLs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.10%</a:t>
                      </a:r>
                    </a:p>
                  </a:txBody>
                  <a:tcPr marL="68580" marR="68580" marT="0" marB="0"/>
                </a:tc>
                <a:tc>
                  <a:txBody>
                    <a:bodyPr/>
                    <a:lstStyle/>
                    <a:p>
                      <a:pPr marL="0" marR="0" algn="ctr">
                        <a:spcBef>
                          <a:spcPts val="0"/>
                        </a:spcBef>
                        <a:spcAft>
                          <a:spcPts val="0"/>
                        </a:spcAft>
                        <a:tabLst>
                          <a:tab pos="977265" algn="ctr"/>
                          <a:tab pos="1954530" algn="r"/>
                        </a:tabLst>
                      </a:pPr>
                      <a:endPar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32.37</a:t>
                      </a:r>
                    </a:p>
                  </a:txBody>
                  <a:tcPr marL="68580" marR="68580" marT="0" marB="0"/>
                </a:tc>
                <a:extLst>
                  <a:ext uri="{0D108BD9-81ED-4DB2-BD59-A6C34878D82A}">
                    <a16:rowId xmlns:a16="http://schemas.microsoft.com/office/drawing/2014/main" val="10005"/>
                  </a:ext>
                </a:extLst>
              </a:tr>
              <a:tr h="225116">
                <a:tc>
                  <a:txBody>
                    <a:bodyPr/>
                    <a:lstStyle/>
                    <a:p>
                      <a:pPr marL="0" marR="0" algn="ctr">
                        <a:spcBef>
                          <a:spcPts val="0"/>
                        </a:spcBef>
                        <a:spcAft>
                          <a:spcPts val="0"/>
                        </a:spcAft>
                      </a:pPr>
                      <a:r>
                        <a:rPr lang="en-US" sz="1800" b="1" baseline="0" dirty="0">
                          <a:solidFill>
                            <a:schemeClr val="tx1"/>
                          </a:solidFill>
                          <a:effectLst/>
                          <a:latin typeface="Times New Roman" panose="02020603050405020304" pitchFamily="18" charset="0"/>
                          <a:ea typeface="Times New Roman"/>
                          <a:cs typeface="Times New Roman" panose="02020603050405020304" pitchFamily="18" charset="0"/>
                        </a:rPr>
                        <a:t>2018</a:t>
                      </a:r>
                    </a:p>
                  </a:txBody>
                  <a:tcPr marL="68580" marR="68580" marT="0" marB="0"/>
                </a:tc>
                <a:tc>
                  <a:txBody>
                    <a:bodyPr/>
                    <a:lstStyle/>
                    <a:p>
                      <a:pPr marL="0" marR="0" algn="ctr">
                        <a:spcBef>
                          <a:spcPts val="0"/>
                        </a:spcBef>
                        <a:spcAft>
                          <a:spcPts val="0"/>
                        </a:spcAft>
                      </a:pPr>
                      <a:r>
                        <a:rPr lang="en-US" sz="1800" b="1" baseline="0" dirty="0">
                          <a:solidFill>
                            <a:schemeClr val="tx1"/>
                          </a:solidFill>
                          <a:effectLst/>
                          <a:latin typeface="Times New Roman" panose="02020603050405020304" pitchFamily="18" charset="0"/>
                          <a:ea typeface="Times New Roman"/>
                          <a:cs typeface="Times New Roman" panose="02020603050405020304" pitchFamily="18" charset="0"/>
                        </a:rPr>
                        <a:t>2,236,921,248</a:t>
                      </a:r>
                    </a:p>
                  </a:txBody>
                  <a:tcPr marL="68580" marR="68580" marT="0" marB="0"/>
                </a:tc>
                <a:tc>
                  <a:txBody>
                    <a:bodyPr/>
                    <a:lstStyle/>
                    <a:p>
                      <a:pPr marL="0" marR="0" algn="ctr">
                        <a:spcBef>
                          <a:spcPts val="0"/>
                        </a:spcBef>
                        <a:spcAft>
                          <a:spcPts val="0"/>
                        </a:spcAft>
                        <a:tabLst>
                          <a:tab pos="977265" algn="ctr"/>
                          <a:tab pos="1954530" algn="r"/>
                        </a:tabLst>
                      </a:pPr>
                      <a:r>
                        <a:rPr lang="en-US" sz="1800" b="1" baseline="0" dirty="0">
                          <a:solidFill>
                            <a:srgbClr val="FF0000"/>
                          </a:solidFill>
                          <a:effectLst/>
                          <a:latin typeface="Times New Roman" panose="02020603050405020304" pitchFamily="18" charset="0"/>
                          <a:ea typeface="Times New Roman"/>
                          <a:cs typeface="Times New Roman" panose="02020603050405020304" pitchFamily="18" charset="0"/>
                        </a:rPr>
                        <a:t>(6.3%)*</a:t>
                      </a:r>
                    </a:p>
                  </a:txBody>
                  <a:tcPr marL="68580" marR="68580" marT="0" marB="0"/>
                </a:tc>
                <a:tc>
                  <a:txBody>
                    <a:bodyPr/>
                    <a:lstStyle/>
                    <a:p>
                      <a:pPr marL="0" marR="0" algn="ctr">
                        <a:spcBef>
                          <a:spcPts val="0"/>
                        </a:spcBef>
                        <a:spcAft>
                          <a:spcPts val="0"/>
                        </a:spcAft>
                        <a:tabLst>
                          <a:tab pos="977265" algn="ctr"/>
                          <a:tab pos="1954530" algn="r"/>
                        </a:tabLst>
                      </a:pPr>
                      <a:r>
                        <a:rPr lang="en-US" sz="1800" b="1" kern="1200" baseline="0" dirty="0">
                          <a:solidFill>
                            <a:srgbClr val="FF0000"/>
                          </a:solidFill>
                          <a:effectLst/>
                          <a:latin typeface="Times New Roman" panose="02020603050405020304" pitchFamily="18" charset="0"/>
                          <a:ea typeface="+mn-ea"/>
                          <a:cs typeface="Times New Roman" panose="02020603050405020304" pitchFamily="18" charset="0"/>
                        </a:rPr>
                        <a:t>(6.7%)*</a:t>
                      </a:r>
                      <a:endParaRPr lang="en-US" sz="1800" b="1" baseline="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b="1" baseline="0" dirty="0">
                          <a:solidFill>
                            <a:srgbClr val="FF0000"/>
                          </a:solidFill>
                          <a:effectLst/>
                          <a:latin typeface="Times New Roman" panose="02020603050405020304" pitchFamily="18" charset="0"/>
                          <a:ea typeface="Times New Roman"/>
                          <a:cs typeface="Times New Roman" panose="02020603050405020304" pitchFamily="18" charset="0"/>
                        </a:rPr>
                        <a:t>32.37</a:t>
                      </a:r>
                    </a:p>
                  </a:txBody>
                  <a:tcPr marL="68580" marR="68580" marT="0" marB="0"/>
                </a:tc>
                <a:extLst>
                  <a:ext uri="{0D108BD9-81ED-4DB2-BD59-A6C34878D82A}">
                    <a16:rowId xmlns:a16="http://schemas.microsoft.com/office/drawing/2014/main" val="10006"/>
                  </a:ext>
                </a:extLst>
              </a:tr>
              <a:tr h="225116">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2017</a:t>
                      </a:r>
                    </a:p>
                  </a:txBody>
                  <a:tcPr marL="68580" marR="68580" marT="0" marB="0"/>
                </a:tc>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2,387,005,696</a:t>
                      </a:r>
                    </a:p>
                  </a:txBody>
                  <a:tcPr marL="68580" marR="68580" marT="0" marB="0"/>
                </a:tc>
                <a:tc>
                  <a:txBody>
                    <a:bodyPr/>
                    <a:lstStyle/>
                    <a:p>
                      <a:pPr marL="0" marR="0" algn="ctr">
                        <a:spcBef>
                          <a:spcPts val="0"/>
                        </a:spcBef>
                        <a:spcAft>
                          <a:spcPts val="0"/>
                        </a:spcAft>
                        <a:tabLst>
                          <a:tab pos="977265" algn="ctr"/>
                          <a:tab pos="1954530" algn="r"/>
                        </a:tabLs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.60%</a:t>
                      </a:r>
                    </a:p>
                  </a:txBody>
                  <a:tcPr marL="68580" marR="68580" marT="0" marB="0"/>
                </a:tc>
                <a:tc>
                  <a:txBody>
                    <a:bodyPr/>
                    <a:lstStyle/>
                    <a:p>
                      <a:pPr marL="0" marR="0" algn="ctr">
                        <a:spcBef>
                          <a:spcPts val="0"/>
                        </a:spcBef>
                        <a:spcAft>
                          <a:spcPts val="0"/>
                        </a:spcAft>
                        <a:tabLst>
                          <a:tab pos="977265" algn="ctr"/>
                          <a:tab pos="1954530" algn="r"/>
                        </a:tabLst>
                      </a:pPr>
                      <a:endPar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29.39</a:t>
                      </a:r>
                    </a:p>
                  </a:txBody>
                  <a:tcPr marL="68580" marR="68580" marT="0" marB="0"/>
                </a:tc>
                <a:extLst>
                  <a:ext uri="{0D108BD9-81ED-4DB2-BD59-A6C34878D82A}">
                    <a16:rowId xmlns:a16="http://schemas.microsoft.com/office/drawing/2014/main" val="10007"/>
                  </a:ext>
                </a:extLst>
              </a:tr>
              <a:tr h="225116">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2016</a:t>
                      </a:r>
                    </a:p>
                  </a:txBody>
                  <a:tcPr marL="68580" marR="68580" marT="0" marB="0"/>
                </a:tc>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2,372,862,954</a:t>
                      </a:r>
                    </a:p>
                  </a:txBody>
                  <a:tcPr marL="68580" marR="68580" marT="0" marB="0"/>
                </a:tc>
                <a:tc>
                  <a:txBody>
                    <a:bodyPr/>
                    <a:lstStyle/>
                    <a:p>
                      <a:pPr marL="0" marR="0" algn="ctr">
                        <a:spcBef>
                          <a:spcPts val="0"/>
                        </a:spcBef>
                        <a:spcAft>
                          <a:spcPts val="0"/>
                        </a:spcAft>
                        <a:tabLst>
                          <a:tab pos="977265" algn="ctr"/>
                          <a:tab pos="1954530" algn="r"/>
                        </a:tabLs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.60%</a:t>
                      </a:r>
                    </a:p>
                  </a:txBody>
                  <a:tcPr marL="68580" marR="68580" marT="0" marB="0"/>
                </a:tc>
                <a:tc>
                  <a:txBody>
                    <a:bodyPr/>
                    <a:lstStyle/>
                    <a:p>
                      <a:pPr marL="0" marR="0" algn="ctr">
                        <a:spcBef>
                          <a:spcPts val="0"/>
                        </a:spcBef>
                        <a:spcAft>
                          <a:spcPts val="0"/>
                        </a:spcAft>
                        <a:tabLst>
                          <a:tab pos="977265" algn="ctr"/>
                          <a:tab pos="1954530" algn="r"/>
                        </a:tabLst>
                      </a:pPr>
                      <a:endPar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28.91</a:t>
                      </a:r>
                    </a:p>
                  </a:txBody>
                  <a:tcPr marL="68580" marR="68580" marT="0" marB="0"/>
                </a:tc>
                <a:extLst>
                  <a:ext uri="{0D108BD9-81ED-4DB2-BD59-A6C34878D82A}">
                    <a16:rowId xmlns:a16="http://schemas.microsoft.com/office/drawing/2014/main" val="10008"/>
                  </a:ext>
                </a:extLst>
              </a:tr>
              <a:tr h="225116">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2015</a:t>
                      </a:r>
                    </a:p>
                  </a:txBody>
                  <a:tcPr marL="68580" marR="68580" marT="0" marB="0"/>
                </a:tc>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2,358,635,647</a:t>
                      </a:r>
                    </a:p>
                  </a:txBody>
                  <a:tcPr marL="68580" marR="68580" marT="0" marB="0"/>
                </a:tc>
                <a:tc>
                  <a:txBody>
                    <a:bodyPr/>
                    <a:lstStyle/>
                    <a:p>
                      <a:pPr marL="0" marR="0" algn="ctr">
                        <a:spcBef>
                          <a:spcPts val="0"/>
                        </a:spcBef>
                        <a:spcAft>
                          <a:spcPts val="0"/>
                        </a:spcAft>
                        <a:tabLst>
                          <a:tab pos="977265" algn="ctr"/>
                          <a:tab pos="1954530" algn="r"/>
                        </a:tabLs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.67%</a:t>
                      </a:r>
                    </a:p>
                  </a:txBody>
                  <a:tcPr marL="68580" marR="68580" marT="0" marB="0"/>
                </a:tc>
                <a:tc>
                  <a:txBody>
                    <a:bodyPr/>
                    <a:lstStyle/>
                    <a:p>
                      <a:pPr marL="0" marR="0" algn="ctr">
                        <a:spcBef>
                          <a:spcPts val="0"/>
                        </a:spcBef>
                        <a:spcAft>
                          <a:spcPts val="0"/>
                        </a:spcAft>
                        <a:tabLst>
                          <a:tab pos="977265" algn="ctr"/>
                          <a:tab pos="1954530" algn="r"/>
                        </a:tabLst>
                      </a:pPr>
                      <a:endPar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28.56</a:t>
                      </a:r>
                    </a:p>
                  </a:txBody>
                  <a:tcPr marL="68580" marR="68580" marT="0" marB="0"/>
                </a:tc>
                <a:extLst>
                  <a:ext uri="{0D108BD9-81ED-4DB2-BD59-A6C34878D82A}">
                    <a16:rowId xmlns:a16="http://schemas.microsoft.com/office/drawing/2014/main" val="10009"/>
                  </a:ext>
                </a:extLst>
              </a:tr>
              <a:tr h="225116">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2014</a:t>
                      </a:r>
                    </a:p>
                  </a:txBody>
                  <a:tcPr marL="68580" marR="68580" marT="0" marB="0"/>
                </a:tc>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2,342,998,367</a:t>
                      </a:r>
                    </a:p>
                  </a:txBody>
                  <a:tcPr marL="68580" marR="68580" marT="0" marB="0"/>
                </a:tc>
                <a:tc>
                  <a:txBody>
                    <a:bodyPr/>
                    <a:lstStyle/>
                    <a:p>
                      <a:pPr marL="0" marR="0" algn="ctr">
                        <a:spcBef>
                          <a:spcPts val="0"/>
                        </a:spcBef>
                        <a:spcAft>
                          <a:spcPts val="0"/>
                        </a:spcAft>
                        <a:tabLst>
                          <a:tab pos="977265" algn="ctr"/>
                          <a:tab pos="1954530" algn="r"/>
                        </a:tabLs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.56%</a:t>
                      </a:r>
                    </a:p>
                  </a:txBody>
                  <a:tcPr marL="68580" marR="68580" marT="0" marB="0"/>
                </a:tc>
                <a:tc>
                  <a:txBody>
                    <a:bodyPr/>
                    <a:lstStyle/>
                    <a:p>
                      <a:pPr marL="0" marR="0" algn="ctr">
                        <a:spcBef>
                          <a:spcPts val="0"/>
                        </a:spcBef>
                        <a:spcAft>
                          <a:spcPts val="0"/>
                        </a:spcAft>
                        <a:tabLst>
                          <a:tab pos="977265" algn="ctr"/>
                          <a:tab pos="1954530" algn="r"/>
                        </a:tabLst>
                      </a:pPr>
                      <a:endPar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28.67</a:t>
                      </a:r>
                    </a:p>
                  </a:txBody>
                  <a:tcPr marL="68580" marR="68580" marT="0" marB="0"/>
                </a:tc>
                <a:extLst>
                  <a:ext uri="{0D108BD9-81ED-4DB2-BD59-A6C34878D82A}">
                    <a16:rowId xmlns:a16="http://schemas.microsoft.com/office/drawing/2014/main" val="10010"/>
                  </a:ext>
                </a:extLst>
              </a:tr>
              <a:tr h="355164">
                <a:tc>
                  <a:txBody>
                    <a:bodyPr/>
                    <a:lstStyle/>
                    <a:p>
                      <a:pPr marL="0" marR="0" algn="ctr">
                        <a:spcBef>
                          <a:spcPts val="0"/>
                        </a:spcBef>
                        <a:spcAft>
                          <a:spcPts val="0"/>
                        </a:spcAft>
                      </a:pPr>
                      <a:r>
                        <a:rPr lang="en-US" sz="1800" b="1" baseline="0" dirty="0">
                          <a:solidFill>
                            <a:schemeClr val="tx1"/>
                          </a:solidFill>
                          <a:effectLst/>
                          <a:latin typeface="Times New Roman" panose="02020603050405020304" pitchFamily="18" charset="0"/>
                          <a:ea typeface="Times New Roman"/>
                          <a:cs typeface="Times New Roman" panose="02020603050405020304" pitchFamily="18" charset="0"/>
                        </a:rPr>
                        <a:t>2013</a:t>
                      </a:r>
                    </a:p>
                  </a:txBody>
                  <a:tcPr marL="68580" marR="68580" marT="0" marB="0"/>
                </a:tc>
                <a:tc>
                  <a:txBody>
                    <a:bodyPr/>
                    <a:lstStyle/>
                    <a:p>
                      <a:pPr marL="0" marR="0" algn="ctr">
                        <a:spcBef>
                          <a:spcPts val="0"/>
                        </a:spcBef>
                        <a:spcAft>
                          <a:spcPts val="0"/>
                        </a:spcAft>
                      </a:pPr>
                      <a:r>
                        <a:rPr lang="en-US" sz="1800" b="1" baseline="0" dirty="0">
                          <a:solidFill>
                            <a:schemeClr val="tx1"/>
                          </a:solidFill>
                          <a:effectLst/>
                          <a:latin typeface="Times New Roman" panose="02020603050405020304" pitchFamily="18" charset="0"/>
                          <a:ea typeface="Times New Roman"/>
                          <a:cs typeface="Times New Roman" panose="02020603050405020304" pitchFamily="18" charset="0"/>
                        </a:rPr>
                        <a:t>2,329,995,152</a:t>
                      </a:r>
                    </a:p>
                  </a:txBody>
                  <a:tcPr marL="68580" marR="68580" marT="0" marB="0"/>
                </a:tc>
                <a:tc>
                  <a:txBody>
                    <a:bodyPr/>
                    <a:lstStyle/>
                    <a:p>
                      <a:pPr marL="0" marR="0" algn="ctr">
                        <a:spcBef>
                          <a:spcPts val="0"/>
                        </a:spcBef>
                        <a:spcAft>
                          <a:spcPts val="0"/>
                        </a:spcAft>
                      </a:pPr>
                      <a:r>
                        <a:rPr lang="en-US" sz="1800" b="1" baseline="0" dirty="0">
                          <a:solidFill>
                            <a:srgbClr val="FF0000"/>
                          </a:solidFill>
                          <a:effectLst/>
                          <a:latin typeface="Times New Roman" panose="02020603050405020304" pitchFamily="18" charset="0"/>
                          <a:cs typeface="Times New Roman" panose="02020603050405020304" pitchFamily="18" charset="0"/>
                        </a:rPr>
                        <a:t>(12.43%)*</a:t>
                      </a:r>
                    </a:p>
                  </a:txBody>
                  <a:tcPr marL="68580" marR="68580" marT="0" marB="0"/>
                </a:tc>
                <a:tc>
                  <a:txBody>
                    <a:bodyPr/>
                    <a:lstStyle/>
                    <a:p>
                      <a:pPr marL="0" marR="0" algn="ctr">
                        <a:spcBef>
                          <a:spcPts val="0"/>
                        </a:spcBef>
                        <a:spcAft>
                          <a:spcPts val="0"/>
                        </a:spcAft>
                      </a:pPr>
                      <a:r>
                        <a:rPr lang="en-US" sz="1800" b="1" kern="1200" baseline="0" dirty="0">
                          <a:solidFill>
                            <a:srgbClr val="FF0000"/>
                          </a:solidFill>
                          <a:effectLst/>
                          <a:latin typeface="Times New Roman" panose="02020603050405020304" pitchFamily="18" charset="0"/>
                          <a:ea typeface="+mn-ea"/>
                          <a:cs typeface="Times New Roman" panose="02020603050405020304" pitchFamily="18" charset="0"/>
                        </a:rPr>
                        <a:t>(13.20%)</a:t>
                      </a:r>
                      <a:endParaRPr lang="en-US" sz="1800" b="1" baseline="0" dirty="0">
                        <a:solidFill>
                          <a:srgbClr val="FF0000"/>
                        </a:solidFill>
                        <a:effectLst/>
                        <a:latin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b="1" baseline="0" dirty="0">
                          <a:solidFill>
                            <a:srgbClr val="FF0000"/>
                          </a:solidFill>
                          <a:effectLst/>
                          <a:latin typeface="Times New Roman" panose="02020603050405020304" pitchFamily="18" charset="0"/>
                          <a:ea typeface="Times New Roman"/>
                          <a:cs typeface="Times New Roman" panose="02020603050405020304" pitchFamily="18" charset="0"/>
                        </a:rPr>
                        <a:t>28.24</a:t>
                      </a:r>
                    </a:p>
                  </a:txBody>
                  <a:tcPr marL="68580" marR="68580" marT="0" marB="0"/>
                </a:tc>
                <a:extLst>
                  <a:ext uri="{0D108BD9-81ED-4DB2-BD59-A6C34878D82A}">
                    <a16:rowId xmlns:a16="http://schemas.microsoft.com/office/drawing/2014/main" val="10011"/>
                  </a:ext>
                </a:extLst>
              </a:tr>
              <a:tr h="225116">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2012</a:t>
                      </a:r>
                    </a:p>
                  </a:txBody>
                  <a:tcPr marL="68580" marR="68580" marT="0" marB="0"/>
                </a:tc>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2,660,640,912</a:t>
                      </a:r>
                    </a:p>
                  </a:txBody>
                  <a:tcPr marL="68580" marR="68580" marT="0" marB="0"/>
                </a:tc>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cs typeface="Times New Roman" panose="02020603050405020304" pitchFamily="18" charset="0"/>
                        </a:rPr>
                        <a:t>3.41%</a:t>
                      </a:r>
                    </a:p>
                  </a:txBody>
                  <a:tcPr marL="68580" marR="68580" marT="0" marB="0"/>
                </a:tc>
                <a:tc>
                  <a:txBody>
                    <a:bodyPr/>
                    <a:lstStyle/>
                    <a:p>
                      <a:pPr marL="0" marR="0" algn="ctr">
                        <a:spcBef>
                          <a:spcPts val="0"/>
                        </a:spcBef>
                        <a:spcAft>
                          <a:spcPts val="0"/>
                        </a:spcAft>
                      </a:pPr>
                      <a:endParaRPr lang="en-US" sz="1800" b="0" baseline="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23.89</a:t>
                      </a:r>
                    </a:p>
                  </a:txBody>
                  <a:tcPr marL="68580" marR="68580" marT="0" marB="0"/>
                </a:tc>
                <a:extLst>
                  <a:ext uri="{0D108BD9-81ED-4DB2-BD59-A6C34878D82A}">
                    <a16:rowId xmlns:a16="http://schemas.microsoft.com/office/drawing/2014/main" val="10012"/>
                  </a:ext>
                </a:extLst>
              </a:tr>
              <a:tr h="225116">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2011</a:t>
                      </a:r>
                    </a:p>
                  </a:txBody>
                  <a:tcPr marL="68580" marR="68580" marT="0" marB="0"/>
                </a:tc>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2,572,997,735</a:t>
                      </a:r>
                    </a:p>
                  </a:txBody>
                  <a:tcPr marL="68580" marR="68580" marT="0" marB="0"/>
                </a:tc>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(2.42%)</a:t>
                      </a:r>
                    </a:p>
                  </a:txBody>
                  <a:tcPr marL="68580" marR="68580" marT="0" marB="0"/>
                </a:tc>
                <a:tc>
                  <a:txBody>
                    <a:bodyPr/>
                    <a:lstStyle/>
                    <a:p>
                      <a:pPr marL="0" marR="0" algn="ctr">
                        <a:spcBef>
                          <a:spcPts val="0"/>
                        </a:spcBef>
                        <a:spcAft>
                          <a:spcPts val="0"/>
                        </a:spcAft>
                      </a:pPr>
                      <a:endPar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24.02</a:t>
                      </a:r>
                    </a:p>
                  </a:txBody>
                  <a:tcPr marL="68580" marR="68580" marT="0" marB="0"/>
                </a:tc>
                <a:extLst>
                  <a:ext uri="{0D108BD9-81ED-4DB2-BD59-A6C34878D82A}">
                    <a16:rowId xmlns:a16="http://schemas.microsoft.com/office/drawing/2014/main" val="10013"/>
                  </a:ext>
                </a:extLst>
              </a:tr>
              <a:tr h="225116">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2010</a:t>
                      </a:r>
                    </a:p>
                  </a:txBody>
                  <a:tcPr marL="68580" marR="68580" marT="0" marB="0"/>
                </a:tc>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2,636,705,549</a:t>
                      </a:r>
                    </a:p>
                  </a:txBody>
                  <a:tcPr marL="68580" marR="68580" marT="0" marB="0"/>
                </a:tc>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.42%</a:t>
                      </a:r>
                    </a:p>
                  </a:txBody>
                  <a:tcPr marL="68580" marR="68580" marT="0" marB="0"/>
                </a:tc>
                <a:tc>
                  <a:txBody>
                    <a:bodyPr/>
                    <a:lstStyle/>
                    <a:p>
                      <a:pPr marL="0" marR="0" algn="ctr">
                        <a:spcBef>
                          <a:spcPts val="0"/>
                        </a:spcBef>
                        <a:spcAft>
                          <a:spcPts val="0"/>
                        </a:spcAft>
                      </a:pPr>
                      <a:endPar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23.94</a:t>
                      </a:r>
                    </a:p>
                  </a:txBody>
                  <a:tcPr marL="68580" marR="68580" marT="0" marB="0"/>
                </a:tc>
                <a:extLst>
                  <a:ext uri="{0D108BD9-81ED-4DB2-BD59-A6C34878D82A}">
                    <a16:rowId xmlns:a16="http://schemas.microsoft.com/office/drawing/2014/main" val="10014"/>
                  </a:ext>
                </a:extLst>
              </a:tr>
              <a:tr h="225116">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2009</a:t>
                      </a:r>
                    </a:p>
                  </a:txBody>
                  <a:tcPr marL="68580" marR="68580" marT="0" marB="0"/>
                </a:tc>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2,625,563,367</a:t>
                      </a:r>
                    </a:p>
                  </a:txBody>
                  <a:tcPr marL="68580" marR="68580" marT="0" marB="0"/>
                </a:tc>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(.13%)</a:t>
                      </a:r>
                    </a:p>
                  </a:txBody>
                  <a:tcPr marL="68580" marR="68580" marT="0" marB="0"/>
                </a:tc>
                <a:tc>
                  <a:txBody>
                    <a:bodyPr/>
                    <a:lstStyle/>
                    <a:p>
                      <a:pPr marL="0" marR="0" algn="ctr">
                        <a:spcBef>
                          <a:spcPts val="0"/>
                        </a:spcBef>
                        <a:spcAft>
                          <a:spcPts val="0"/>
                        </a:spcAft>
                      </a:pPr>
                      <a:endPar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23.86</a:t>
                      </a:r>
                    </a:p>
                  </a:txBody>
                  <a:tcPr marL="68580" marR="68580" marT="0" marB="0"/>
                </a:tc>
                <a:extLst>
                  <a:ext uri="{0D108BD9-81ED-4DB2-BD59-A6C34878D82A}">
                    <a16:rowId xmlns:a16="http://schemas.microsoft.com/office/drawing/2014/main" val="10015"/>
                  </a:ext>
                </a:extLst>
              </a:tr>
              <a:tr h="225116">
                <a:tc>
                  <a:txBody>
                    <a:bodyPr/>
                    <a:lstStyle/>
                    <a:p>
                      <a:pPr marL="0" marR="0" algn="ctr">
                        <a:spcBef>
                          <a:spcPts val="0"/>
                        </a:spcBef>
                        <a:spcAft>
                          <a:spcPts val="0"/>
                        </a:spcAft>
                      </a:pPr>
                      <a:r>
                        <a:rPr lang="en-US" sz="1800" b="1" baseline="0" dirty="0">
                          <a:solidFill>
                            <a:schemeClr val="tx1"/>
                          </a:solidFill>
                          <a:effectLst/>
                          <a:latin typeface="Times New Roman" panose="02020603050405020304" pitchFamily="18" charset="0"/>
                          <a:ea typeface="Times New Roman"/>
                          <a:cs typeface="Times New Roman" panose="02020603050405020304" pitchFamily="18" charset="0"/>
                        </a:rPr>
                        <a:t>2008</a:t>
                      </a:r>
                    </a:p>
                  </a:txBody>
                  <a:tcPr marL="68580" marR="68580" marT="0" marB="0"/>
                </a:tc>
                <a:tc>
                  <a:txBody>
                    <a:bodyPr/>
                    <a:lstStyle/>
                    <a:p>
                      <a:pPr marL="0" marR="0" algn="ctr">
                        <a:spcBef>
                          <a:spcPts val="0"/>
                        </a:spcBef>
                        <a:spcAft>
                          <a:spcPts val="0"/>
                        </a:spcAft>
                      </a:pPr>
                      <a:r>
                        <a:rPr lang="en-US" sz="1800" b="1" baseline="0" dirty="0">
                          <a:solidFill>
                            <a:schemeClr val="tx1"/>
                          </a:solidFill>
                          <a:effectLst/>
                          <a:latin typeface="Times New Roman" panose="02020603050405020304" pitchFamily="18" charset="0"/>
                          <a:ea typeface="Times New Roman"/>
                          <a:cs typeface="Times New Roman" panose="02020603050405020304" pitchFamily="18" charset="0"/>
                        </a:rPr>
                        <a:t>2,629,054,765</a:t>
                      </a:r>
                    </a:p>
                  </a:txBody>
                  <a:tcPr marL="68580" marR="68580" marT="0" marB="0"/>
                </a:tc>
                <a:tc>
                  <a:txBody>
                    <a:bodyPr/>
                    <a:lstStyle/>
                    <a:p>
                      <a:pPr marL="0" marR="0" algn="ctr">
                        <a:spcBef>
                          <a:spcPts val="0"/>
                        </a:spcBef>
                        <a:spcAft>
                          <a:spcPts val="0"/>
                        </a:spcAft>
                      </a:pPr>
                      <a:r>
                        <a:rPr lang="en-US" sz="1800" b="1" baseline="0" dirty="0">
                          <a:solidFill>
                            <a:srgbClr val="FF0000"/>
                          </a:solidFill>
                          <a:effectLst/>
                          <a:latin typeface="Times New Roman" panose="02020603050405020304" pitchFamily="18" charset="0"/>
                          <a:ea typeface="Times New Roman"/>
                          <a:cs typeface="Times New Roman" panose="02020603050405020304" pitchFamily="18" charset="0"/>
                        </a:rPr>
                        <a:t>2.91%*</a:t>
                      </a:r>
                    </a:p>
                  </a:txBody>
                  <a:tcPr marL="68580" marR="68580" marT="0" marB="0"/>
                </a:tc>
                <a:tc>
                  <a:txBody>
                    <a:bodyPr/>
                    <a:lstStyle/>
                    <a:p>
                      <a:pPr marL="0" marR="0" algn="ctr">
                        <a:spcBef>
                          <a:spcPts val="0"/>
                        </a:spcBef>
                        <a:spcAft>
                          <a:spcPts val="0"/>
                        </a:spcAft>
                      </a:pPr>
                      <a:r>
                        <a:rPr lang="en-US" sz="1800" b="1" kern="1200" baseline="0" dirty="0">
                          <a:solidFill>
                            <a:srgbClr val="FF0000"/>
                          </a:solidFill>
                          <a:effectLst/>
                          <a:latin typeface="Times New Roman" panose="02020603050405020304" pitchFamily="18" charset="0"/>
                          <a:ea typeface="+mn-ea"/>
                          <a:cs typeface="Times New Roman" panose="02020603050405020304" pitchFamily="18" charset="0"/>
                        </a:rPr>
                        <a:t>3.24%*</a:t>
                      </a:r>
                      <a:endParaRPr lang="en-US" sz="1800" b="1" baseline="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b="1" baseline="0" dirty="0">
                          <a:solidFill>
                            <a:srgbClr val="FF0000"/>
                          </a:solidFill>
                          <a:effectLst/>
                          <a:latin typeface="Times New Roman" panose="02020603050405020304" pitchFamily="18" charset="0"/>
                          <a:ea typeface="Times New Roman"/>
                          <a:cs typeface="Times New Roman" panose="02020603050405020304" pitchFamily="18" charset="0"/>
                        </a:rPr>
                        <a:t>23.61</a:t>
                      </a:r>
                    </a:p>
                  </a:txBody>
                  <a:tcPr marL="68580" marR="68580" marT="0" marB="0"/>
                </a:tc>
                <a:extLst>
                  <a:ext uri="{0D108BD9-81ED-4DB2-BD59-A6C34878D82A}">
                    <a16:rowId xmlns:a16="http://schemas.microsoft.com/office/drawing/2014/main" val="10016"/>
                  </a:ext>
                </a:extLst>
              </a:tr>
              <a:tr h="288989">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2007</a:t>
                      </a:r>
                    </a:p>
                  </a:txBody>
                  <a:tcPr marL="68580" marR="68580" marT="0" marB="0"/>
                </a:tc>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2,554,702,708</a:t>
                      </a:r>
                    </a:p>
                  </a:txBody>
                  <a:tcPr marL="68580" marR="68580" marT="0" marB="0"/>
                </a:tc>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1.63%</a:t>
                      </a:r>
                    </a:p>
                  </a:txBody>
                  <a:tcPr marL="68580" marR="68580" marT="0" marB="0"/>
                </a:tc>
                <a:tc>
                  <a:txBody>
                    <a:bodyPr/>
                    <a:lstStyle/>
                    <a:p>
                      <a:pPr marL="0" marR="0" algn="ctr">
                        <a:spcBef>
                          <a:spcPts val="0"/>
                        </a:spcBef>
                        <a:spcAft>
                          <a:spcPts val="0"/>
                        </a:spcAft>
                      </a:pPr>
                      <a:endPar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b="0" baseline="0" dirty="0">
                          <a:solidFill>
                            <a:schemeClr val="tx1"/>
                          </a:solidFill>
                          <a:effectLst/>
                          <a:latin typeface="Times New Roman" panose="02020603050405020304" pitchFamily="18" charset="0"/>
                          <a:ea typeface="Times New Roman"/>
                          <a:cs typeface="Times New Roman" panose="02020603050405020304" pitchFamily="18" charset="0"/>
                        </a:rPr>
                        <a:t>24.05</a:t>
                      </a:r>
                    </a:p>
                  </a:txBody>
                  <a:tcPr marL="68580" marR="68580" marT="0" marB="0"/>
                </a:tc>
                <a:extLst>
                  <a:ext uri="{0D108BD9-81ED-4DB2-BD59-A6C34878D82A}">
                    <a16:rowId xmlns:a16="http://schemas.microsoft.com/office/drawing/2014/main" val="10017"/>
                  </a:ext>
                </a:extLst>
              </a:tr>
            </a:tbl>
          </a:graphicData>
        </a:graphic>
      </p:graphicFrame>
      <p:sp>
        <p:nvSpPr>
          <p:cNvPr id="26" name="TextBox 25">
            <a:extLst>
              <a:ext uri="{FF2B5EF4-FFF2-40B4-BE49-F238E27FC236}">
                <a16:creationId xmlns:a16="http://schemas.microsoft.com/office/drawing/2014/main" id="{626C1024-ABFD-5D4E-BA18-F491B0DAF1FB}"/>
              </a:ext>
            </a:extLst>
          </p:cNvPr>
          <p:cNvSpPr txBox="1"/>
          <p:nvPr/>
        </p:nvSpPr>
        <p:spPr>
          <a:xfrm>
            <a:off x="5181600" y="6553200"/>
            <a:ext cx="3124200" cy="369332"/>
          </a:xfrm>
          <a:prstGeom prst="rect">
            <a:avLst/>
          </a:prstGeom>
          <a:noFill/>
        </p:spPr>
        <p:txBody>
          <a:bodyPr wrap="square" rtlCol="0">
            <a:spAutoFit/>
          </a:bodyPr>
          <a:lstStyle/>
          <a:p>
            <a:r>
              <a:rPr lang="en-US" b="1" dirty="0">
                <a:solidFill>
                  <a:srgbClr val="FF0000"/>
                </a:solidFill>
              </a:rPr>
              <a:t>*</a:t>
            </a:r>
            <a:r>
              <a:rPr lang="en-US" dirty="0">
                <a:solidFill>
                  <a:srgbClr val="FF0000"/>
                </a:solidFill>
              </a:rPr>
              <a:t> Indicates Revaluation Year</a:t>
            </a:r>
          </a:p>
        </p:txBody>
      </p:sp>
    </p:spTree>
    <p:extLst>
      <p:ext uri="{BB962C8B-B14F-4D97-AF65-F5344CB8AC3E}">
        <p14:creationId xmlns:p14="http://schemas.microsoft.com/office/powerpoint/2010/main" val="1591792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705600" y="6324600"/>
            <a:ext cx="2057400" cy="365125"/>
          </a:xfrm>
        </p:spPr>
        <p:txBody>
          <a:bodyPr/>
          <a:lstStyle/>
          <a:p>
            <a:fld id="{12785119-8F6B-4DBD-8544-E9223BB99EAA}" type="slidenum">
              <a:rPr lang="en-US" sz="2000" smtClean="0"/>
              <a:pPr/>
              <a:t>11</a:t>
            </a:fld>
            <a:endParaRPr lang="en-US" sz="2000" dirty="0"/>
          </a:p>
        </p:txBody>
      </p:sp>
      <p:sp>
        <p:nvSpPr>
          <p:cNvPr id="4" name="Rectangle 3"/>
          <p:cNvSpPr/>
          <p:nvPr/>
        </p:nvSpPr>
        <p:spPr>
          <a:xfrm>
            <a:off x="0" y="2743200"/>
            <a:ext cx="9143999" cy="2477601"/>
          </a:xfrm>
          <a:prstGeom prst="rect">
            <a:avLst/>
          </a:prstGeom>
        </p:spPr>
        <p:txBody>
          <a:bodyPr wrap="square">
            <a:spAutoFit/>
          </a:bodyPr>
          <a:lstStyle/>
          <a:p>
            <a:pPr algn="ctr"/>
            <a:r>
              <a:rPr lang="en-US" sz="7000" spc="100" dirty="0"/>
              <a:t>Highlights of the</a:t>
            </a:r>
          </a:p>
          <a:p>
            <a:pPr algn="ctr"/>
            <a:r>
              <a:rPr lang="en-US" sz="1500" spc="100" dirty="0"/>
              <a:t> </a:t>
            </a:r>
          </a:p>
          <a:p>
            <a:pPr algn="ctr"/>
            <a:r>
              <a:rPr lang="en-US" sz="7000" spc="100" dirty="0"/>
              <a:t>Proposed Budget</a:t>
            </a:r>
            <a:endParaRPr lang="en-US" sz="7000" dirty="0"/>
          </a:p>
        </p:txBody>
      </p:sp>
      <p:pic>
        <p:nvPicPr>
          <p:cNvPr id="6" name="Picture 5">
            <a:extLst>
              <a:ext uri="{FF2B5EF4-FFF2-40B4-BE49-F238E27FC236}">
                <a16:creationId xmlns:a16="http://schemas.microsoft.com/office/drawing/2014/main" id="{DCE89B7C-4BD2-0F4E-A104-CE9910A69B5E}"/>
              </a:ext>
            </a:extLst>
          </p:cNvPr>
          <p:cNvPicPr>
            <a:picLocks noChangeAspect="1"/>
          </p:cNvPicPr>
          <p:nvPr/>
        </p:nvPicPr>
        <p:blipFill rotWithShape="1">
          <a:blip r:embed="rId2"/>
          <a:srcRect l="1801" t="22165" r="31086" b="1"/>
          <a:stretch/>
        </p:blipFill>
        <p:spPr>
          <a:xfrm>
            <a:off x="0" y="76200"/>
            <a:ext cx="8610600" cy="804214"/>
          </a:xfrm>
          <a:prstGeom prst="rect">
            <a:avLst/>
          </a:prstGeom>
        </p:spPr>
      </p:pic>
      <p:pic>
        <p:nvPicPr>
          <p:cNvPr id="11" name="Picture 10">
            <a:extLst>
              <a:ext uri="{FF2B5EF4-FFF2-40B4-BE49-F238E27FC236}">
                <a16:creationId xmlns:a16="http://schemas.microsoft.com/office/drawing/2014/main" id="{52988119-5B24-D745-9D4D-DAD8165A089C}"/>
              </a:ext>
            </a:extLst>
          </p:cNvPr>
          <p:cNvPicPr>
            <a:picLocks noChangeAspect="1"/>
          </p:cNvPicPr>
          <p:nvPr/>
        </p:nvPicPr>
        <p:blipFill rotWithShape="1">
          <a:blip r:embed="rId3"/>
          <a:srcRect r="79501"/>
          <a:stretch/>
        </p:blipFill>
        <p:spPr>
          <a:xfrm>
            <a:off x="3810000" y="1031923"/>
            <a:ext cx="1291158" cy="1046502"/>
          </a:xfrm>
          <a:prstGeom prst="rect">
            <a:avLst/>
          </a:prstGeom>
        </p:spPr>
      </p:pic>
    </p:spTree>
    <p:extLst>
      <p:ext uri="{BB962C8B-B14F-4D97-AF65-F5344CB8AC3E}">
        <p14:creationId xmlns:p14="http://schemas.microsoft.com/office/powerpoint/2010/main" val="2190710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1838" y="591276"/>
            <a:ext cx="7554449" cy="1508760"/>
          </a:xfrm>
        </p:spPr>
        <p:txBody>
          <a:bodyPr>
            <a:normAutofit fontScale="90000"/>
          </a:bodyPr>
          <a:lstStyle/>
          <a:p>
            <a:pPr algn="ctr"/>
            <a:br>
              <a:rPr lang="en-US" dirty="0">
                <a:solidFill>
                  <a:schemeClr val="accent2">
                    <a:lumMod val="20000"/>
                    <a:lumOff val="80000"/>
                  </a:schemeClr>
                </a:solidFill>
              </a:rPr>
            </a:br>
            <a:r>
              <a:rPr lang="en-US" b="1" dirty="0">
                <a:solidFill>
                  <a:srgbClr val="0070C0"/>
                </a:solidFill>
                <a:latin typeface="+mn-lt"/>
              </a:rPr>
              <a:t>Proposed Budget: In Context</a:t>
            </a:r>
            <a:br>
              <a:rPr lang="en-US" dirty="0">
                <a:solidFill>
                  <a:srgbClr val="0070C0"/>
                </a:solidFill>
                <a:latin typeface="+mn-lt"/>
              </a:rPr>
            </a:br>
            <a:r>
              <a:rPr lang="en-US" b="1" dirty="0">
                <a:solidFill>
                  <a:srgbClr val="0070C0"/>
                </a:solidFill>
              </a:rPr>
              <a:t>10 Year Increases of the</a:t>
            </a:r>
            <a:br>
              <a:rPr lang="en-US" b="1" dirty="0">
                <a:solidFill>
                  <a:srgbClr val="0070C0"/>
                </a:solidFill>
              </a:rPr>
            </a:br>
            <a:r>
              <a:rPr lang="en-US" b="1" dirty="0">
                <a:solidFill>
                  <a:srgbClr val="0070C0"/>
                </a:solidFill>
              </a:rPr>
              <a:t>BOS Operating budget</a:t>
            </a:r>
            <a:br>
              <a:rPr lang="en-US" b="1" dirty="0"/>
            </a:br>
            <a:endParaRPr lang="en-US" sz="20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03515355"/>
              </p:ext>
            </p:extLst>
          </p:nvPr>
        </p:nvGraphicFramePr>
        <p:xfrm>
          <a:off x="304800" y="1981201"/>
          <a:ext cx="8610600" cy="4571999"/>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12"/>
          </p:nvPr>
        </p:nvSpPr>
        <p:spPr>
          <a:xfrm>
            <a:off x="8077200" y="6477000"/>
            <a:ext cx="914400" cy="365125"/>
          </a:xfrm>
        </p:spPr>
        <p:txBody>
          <a:bodyPr>
            <a:normAutofit fontScale="92500" lnSpcReduction="10000"/>
          </a:bodyPr>
          <a:lstStyle/>
          <a:p>
            <a:r>
              <a:rPr lang="en-US" dirty="0"/>
              <a:t>               </a:t>
            </a:r>
            <a:fld id="{12785119-8F6B-4DBD-8544-E9223BB99EAA}" type="slidenum">
              <a:rPr lang="en-US" sz="2000" smtClean="0"/>
              <a:pPr/>
              <a:t>12</a:t>
            </a:fld>
            <a:endParaRPr lang="en-US" sz="2000" dirty="0"/>
          </a:p>
        </p:txBody>
      </p:sp>
      <p:pic>
        <p:nvPicPr>
          <p:cNvPr id="7" name="Picture 6">
            <a:extLst>
              <a:ext uri="{FF2B5EF4-FFF2-40B4-BE49-F238E27FC236}">
                <a16:creationId xmlns:a16="http://schemas.microsoft.com/office/drawing/2014/main" id="{84365EA1-C890-624C-A08C-5A16F038A33A}"/>
              </a:ext>
            </a:extLst>
          </p:cNvPr>
          <p:cNvPicPr>
            <a:picLocks noChangeAspect="1"/>
          </p:cNvPicPr>
          <p:nvPr/>
        </p:nvPicPr>
        <p:blipFill rotWithShape="1">
          <a:blip r:embed="rId4"/>
          <a:srcRect l="1801" t="22165" r="31086" b="1"/>
          <a:stretch/>
        </p:blipFill>
        <p:spPr>
          <a:xfrm>
            <a:off x="-66040" y="51435"/>
            <a:ext cx="8610600" cy="804214"/>
          </a:xfrm>
          <a:prstGeom prst="rect">
            <a:avLst/>
          </a:prstGeom>
        </p:spPr>
      </p:pic>
    </p:spTree>
    <p:extLst>
      <p:ext uri="{BB962C8B-B14F-4D97-AF65-F5344CB8AC3E}">
        <p14:creationId xmlns:p14="http://schemas.microsoft.com/office/powerpoint/2010/main" val="1656728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934200" y="6492875"/>
            <a:ext cx="2057400" cy="365125"/>
          </a:xfrm>
        </p:spPr>
        <p:txBody>
          <a:bodyPr/>
          <a:lstStyle/>
          <a:p>
            <a:fld id="{12785119-8F6B-4DBD-8544-E9223BB99EAA}" type="slidenum">
              <a:rPr lang="en-US" sz="2000" smtClean="0"/>
              <a:pPr/>
              <a:t>13</a:t>
            </a:fld>
            <a:endParaRPr lang="en-US" sz="2000" dirty="0"/>
          </a:p>
        </p:txBody>
      </p:sp>
      <p:pic>
        <p:nvPicPr>
          <p:cNvPr id="7" name="Picture 6">
            <a:extLst>
              <a:ext uri="{FF2B5EF4-FFF2-40B4-BE49-F238E27FC236}">
                <a16:creationId xmlns:a16="http://schemas.microsoft.com/office/drawing/2014/main" id="{B346A147-496E-274B-8742-FA6D8267618B}"/>
              </a:ext>
            </a:extLst>
          </p:cNvPr>
          <p:cNvPicPr>
            <a:picLocks noChangeAspect="1"/>
          </p:cNvPicPr>
          <p:nvPr/>
        </p:nvPicPr>
        <p:blipFill rotWithShape="1">
          <a:blip r:embed="rId3"/>
          <a:srcRect l="1801" t="22165" r="31086" b="1"/>
          <a:stretch/>
        </p:blipFill>
        <p:spPr>
          <a:xfrm>
            <a:off x="81644" y="-5080"/>
            <a:ext cx="8610600" cy="804214"/>
          </a:xfrm>
          <a:prstGeom prst="rect">
            <a:avLst/>
          </a:prstGeom>
        </p:spPr>
      </p:pic>
      <p:sp>
        <p:nvSpPr>
          <p:cNvPr id="6" name="Title 2"/>
          <p:cNvSpPr>
            <a:spLocks noGrp="1"/>
          </p:cNvSpPr>
          <p:nvPr>
            <p:ph type="title"/>
          </p:nvPr>
        </p:nvSpPr>
        <p:spPr>
          <a:xfrm>
            <a:off x="152400" y="152400"/>
            <a:ext cx="8909956" cy="1054712"/>
          </a:xfrm>
        </p:spPr>
        <p:txBody>
          <a:bodyPr>
            <a:normAutofit fontScale="90000"/>
          </a:bodyPr>
          <a:lstStyle/>
          <a:p>
            <a:pPr algn="ctr"/>
            <a:br>
              <a:rPr lang="en-US" sz="3900" b="1" dirty="0">
                <a:solidFill>
                  <a:srgbClr val="0070C0"/>
                </a:solidFill>
              </a:rPr>
            </a:br>
            <a:r>
              <a:rPr lang="en-US" sz="3100" b="1" dirty="0">
                <a:solidFill>
                  <a:srgbClr val="0070C0"/>
                </a:solidFill>
              </a:rPr>
              <a:t>BOS OPERATING BUDGET of $16,053,436</a:t>
            </a:r>
            <a:br>
              <a:rPr lang="en-US" sz="3100" b="1" dirty="0">
                <a:solidFill>
                  <a:schemeClr val="accent2">
                    <a:lumMod val="20000"/>
                    <a:lumOff val="80000"/>
                  </a:schemeClr>
                </a:solidFill>
              </a:rPr>
            </a:br>
            <a:r>
              <a:rPr lang="en-US" sz="3100" b="1" dirty="0">
                <a:solidFill>
                  <a:srgbClr val="0070C0"/>
                </a:solidFill>
              </a:rPr>
              <a:t>Proposed Expenditures</a:t>
            </a:r>
            <a:endParaRPr lang="en-US" sz="2000" dirty="0">
              <a:solidFill>
                <a:srgbClr val="0070C0"/>
              </a:solidFill>
            </a:endParaRPr>
          </a:p>
        </p:txBody>
      </p:sp>
      <p:graphicFrame>
        <p:nvGraphicFramePr>
          <p:cNvPr id="9" name="Chart 8">
            <a:extLst>
              <a:ext uri="{FF2B5EF4-FFF2-40B4-BE49-F238E27FC236}">
                <a16:creationId xmlns:a16="http://schemas.microsoft.com/office/drawing/2014/main" id="{DC07FB9F-E913-393B-D666-CDDBA77511AE}"/>
              </a:ext>
            </a:extLst>
          </p:cNvPr>
          <p:cNvGraphicFramePr/>
          <p:nvPr>
            <p:extLst>
              <p:ext uri="{D42A27DB-BD31-4B8C-83A1-F6EECF244321}">
                <p14:modId xmlns:p14="http://schemas.microsoft.com/office/powerpoint/2010/main" val="1504327779"/>
              </p:ext>
            </p:extLst>
          </p:nvPr>
        </p:nvGraphicFramePr>
        <p:xfrm>
          <a:off x="685800" y="1396999"/>
          <a:ext cx="7467600" cy="5003801"/>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a:extLst>
              <a:ext uri="{FF2B5EF4-FFF2-40B4-BE49-F238E27FC236}">
                <a16:creationId xmlns:a16="http://schemas.microsoft.com/office/drawing/2014/main" id="{13467C63-7606-F062-E041-83EC4658496E}"/>
              </a:ext>
            </a:extLst>
          </p:cNvPr>
          <p:cNvSpPr txBox="1"/>
          <p:nvPr/>
        </p:nvSpPr>
        <p:spPr>
          <a:xfrm>
            <a:off x="914400" y="2690336"/>
            <a:ext cx="1524000" cy="1477328"/>
          </a:xfrm>
          <a:prstGeom prst="rect">
            <a:avLst/>
          </a:prstGeom>
          <a:noFill/>
        </p:spPr>
        <p:txBody>
          <a:bodyPr wrap="square" rtlCol="0">
            <a:spAutoFit/>
          </a:bodyPr>
          <a:lstStyle/>
          <a:p>
            <a:r>
              <a:rPr lang="en-US" dirty="0"/>
              <a:t>77% of Expenditures are related to Human Capital</a:t>
            </a:r>
          </a:p>
        </p:txBody>
      </p:sp>
    </p:spTree>
    <p:extLst>
      <p:ext uri="{BB962C8B-B14F-4D97-AF65-F5344CB8AC3E}">
        <p14:creationId xmlns:p14="http://schemas.microsoft.com/office/powerpoint/2010/main" val="2521034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934200" y="6492875"/>
            <a:ext cx="2057400" cy="365125"/>
          </a:xfrm>
        </p:spPr>
        <p:txBody>
          <a:bodyPr/>
          <a:lstStyle/>
          <a:p>
            <a:fld id="{12785119-8F6B-4DBD-8544-E9223BB99EAA}" type="slidenum">
              <a:rPr lang="en-US" sz="2000" smtClean="0"/>
              <a:pPr/>
              <a:t>14</a:t>
            </a:fld>
            <a:endParaRPr lang="en-US" sz="2000" dirty="0"/>
          </a:p>
        </p:txBody>
      </p:sp>
      <p:pic>
        <p:nvPicPr>
          <p:cNvPr id="7" name="Picture 6">
            <a:extLst>
              <a:ext uri="{FF2B5EF4-FFF2-40B4-BE49-F238E27FC236}">
                <a16:creationId xmlns:a16="http://schemas.microsoft.com/office/drawing/2014/main" id="{B346A147-496E-274B-8742-FA6D8267618B}"/>
              </a:ext>
            </a:extLst>
          </p:cNvPr>
          <p:cNvPicPr>
            <a:picLocks noChangeAspect="1"/>
          </p:cNvPicPr>
          <p:nvPr/>
        </p:nvPicPr>
        <p:blipFill rotWithShape="1">
          <a:blip r:embed="rId3"/>
          <a:srcRect l="1801" t="22165" r="31086" b="1"/>
          <a:stretch/>
        </p:blipFill>
        <p:spPr>
          <a:xfrm>
            <a:off x="81644" y="-5080"/>
            <a:ext cx="8610600" cy="804214"/>
          </a:xfrm>
          <a:prstGeom prst="rect">
            <a:avLst/>
          </a:prstGeom>
        </p:spPr>
      </p:pic>
      <p:sp>
        <p:nvSpPr>
          <p:cNvPr id="6" name="Title 2"/>
          <p:cNvSpPr>
            <a:spLocks noGrp="1"/>
          </p:cNvSpPr>
          <p:nvPr>
            <p:ph type="title"/>
          </p:nvPr>
        </p:nvSpPr>
        <p:spPr>
          <a:xfrm>
            <a:off x="152400" y="152400"/>
            <a:ext cx="8909956" cy="1054712"/>
          </a:xfrm>
        </p:spPr>
        <p:txBody>
          <a:bodyPr>
            <a:normAutofit fontScale="90000"/>
          </a:bodyPr>
          <a:lstStyle/>
          <a:p>
            <a:pPr algn="ctr"/>
            <a:br>
              <a:rPr lang="en-US" sz="3900" b="1" dirty="0">
                <a:solidFill>
                  <a:srgbClr val="0070C0"/>
                </a:solidFill>
              </a:rPr>
            </a:br>
            <a:r>
              <a:rPr lang="en-US" sz="3100" b="1" dirty="0">
                <a:solidFill>
                  <a:srgbClr val="0070C0"/>
                </a:solidFill>
              </a:rPr>
              <a:t>BOS OPERATING BUDGET of $16,053,436</a:t>
            </a:r>
            <a:br>
              <a:rPr lang="en-US" sz="3100" b="1" dirty="0">
                <a:solidFill>
                  <a:schemeClr val="accent2">
                    <a:lumMod val="20000"/>
                    <a:lumOff val="80000"/>
                  </a:schemeClr>
                </a:solidFill>
              </a:rPr>
            </a:br>
            <a:r>
              <a:rPr lang="en-US" sz="3100" b="1" dirty="0">
                <a:solidFill>
                  <a:srgbClr val="0070C0"/>
                </a:solidFill>
              </a:rPr>
              <a:t>Proposed Increases by Category</a:t>
            </a:r>
            <a:endParaRPr lang="en-US" sz="2000" dirty="0">
              <a:solidFill>
                <a:srgbClr val="0070C0"/>
              </a:solidFill>
            </a:endParaRPr>
          </a:p>
        </p:txBody>
      </p:sp>
      <p:sp>
        <p:nvSpPr>
          <p:cNvPr id="2" name="TextBox 1"/>
          <p:cNvSpPr txBox="1"/>
          <p:nvPr/>
        </p:nvSpPr>
        <p:spPr>
          <a:xfrm>
            <a:off x="465193" y="6581001"/>
            <a:ext cx="8001000" cy="276999"/>
          </a:xfrm>
          <a:prstGeom prst="rect">
            <a:avLst/>
          </a:prstGeom>
          <a:noFill/>
        </p:spPr>
        <p:txBody>
          <a:bodyPr wrap="square" rtlCol="0">
            <a:spAutoFit/>
          </a:bodyPr>
          <a:lstStyle/>
          <a:p>
            <a:pPr algn="ctr"/>
            <a:r>
              <a:rPr lang="en-US" sz="1200" dirty="0"/>
              <a:t>* Note: Increase total comes to $683,880 (Summer Paving has been moved to Capital)</a:t>
            </a:r>
          </a:p>
        </p:txBody>
      </p:sp>
      <p:graphicFrame>
        <p:nvGraphicFramePr>
          <p:cNvPr id="8" name="Chart 7">
            <a:extLst>
              <a:ext uri="{FF2B5EF4-FFF2-40B4-BE49-F238E27FC236}">
                <a16:creationId xmlns:a16="http://schemas.microsoft.com/office/drawing/2014/main" id="{062FED79-9A89-D9C6-6916-7EE8C457B0C7}"/>
              </a:ext>
            </a:extLst>
          </p:cNvPr>
          <p:cNvGraphicFramePr/>
          <p:nvPr>
            <p:extLst>
              <p:ext uri="{D42A27DB-BD31-4B8C-83A1-F6EECF244321}">
                <p14:modId xmlns:p14="http://schemas.microsoft.com/office/powerpoint/2010/main" val="2008592575"/>
              </p:ext>
            </p:extLst>
          </p:nvPr>
        </p:nvGraphicFramePr>
        <p:xfrm>
          <a:off x="304800" y="1340531"/>
          <a:ext cx="8534399" cy="506026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88742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pc="100" dirty="0">
                <a:solidFill>
                  <a:srgbClr val="0070C0"/>
                </a:solidFill>
              </a:rPr>
              <a:t>             Personnel History (FTE)</a:t>
            </a:r>
            <a:br>
              <a:rPr lang="en-US" dirty="0"/>
            </a:br>
            <a:endParaRPr lang="en-US" dirty="0"/>
          </a:p>
        </p:txBody>
      </p:sp>
      <p:sp>
        <p:nvSpPr>
          <p:cNvPr id="3" name="Slide Number Placeholder 2"/>
          <p:cNvSpPr>
            <a:spLocks noGrp="1"/>
          </p:cNvSpPr>
          <p:nvPr>
            <p:ph type="sldNum" sz="quarter" idx="12"/>
          </p:nvPr>
        </p:nvSpPr>
        <p:spPr/>
        <p:txBody>
          <a:bodyPr/>
          <a:lstStyle/>
          <a:p>
            <a:fld id="{12785119-8F6B-4DBD-8544-E9223BB99EAA}" type="slidenum">
              <a:rPr lang="en-US" smtClean="0"/>
              <a:pPr/>
              <a:t>15</a:t>
            </a:fld>
            <a:endParaRPr lang="en-US" dirty="0"/>
          </a:p>
        </p:txBody>
      </p:sp>
      <p:graphicFrame>
        <p:nvGraphicFramePr>
          <p:cNvPr id="4" name="Chart 3"/>
          <p:cNvGraphicFramePr>
            <a:graphicFrameLocks/>
          </p:cNvGraphicFramePr>
          <p:nvPr>
            <p:extLst>
              <p:ext uri="{D42A27DB-BD31-4B8C-83A1-F6EECF244321}">
                <p14:modId xmlns:p14="http://schemas.microsoft.com/office/powerpoint/2010/main" val="1426596375"/>
              </p:ext>
            </p:extLst>
          </p:nvPr>
        </p:nvGraphicFramePr>
        <p:xfrm>
          <a:off x="304800" y="1143000"/>
          <a:ext cx="8077200" cy="5257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838200" y="6400800"/>
            <a:ext cx="7848600" cy="261610"/>
          </a:xfrm>
          <a:prstGeom prst="rect">
            <a:avLst/>
          </a:prstGeom>
          <a:noFill/>
        </p:spPr>
        <p:txBody>
          <a:bodyPr wrap="square" rtlCol="0">
            <a:spAutoFit/>
          </a:bodyPr>
          <a:lstStyle/>
          <a:p>
            <a:r>
              <a:rPr lang="en-US" sz="1100" dirty="0"/>
              <a:t>FY23/24 to FY 24/25 FTE change from 72.32 to 77.7</a:t>
            </a:r>
          </a:p>
        </p:txBody>
      </p:sp>
    </p:spTree>
    <p:extLst>
      <p:ext uri="{BB962C8B-B14F-4D97-AF65-F5344CB8AC3E}">
        <p14:creationId xmlns:p14="http://schemas.microsoft.com/office/powerpoint/2010/main" val="2450444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493713" y="225425"/>
          <a:ext cx="8177212" cy="5949950"/>
        </p:xfrm>
        <a:graphic>
          <a:graphicData uri="http://schemas.openxmlformats.org/presentationml/2006/ole">
            <mc:AlternateContent xmlns:mc="http://schemas.openxmlformats.org/markup-compatibility/2006">
              <mc:Choice xmlns:v="urn:schemas-microsoft-com:vml" Requires="v">
                <p:oleObj name="Document" r:id="rId2" imgW="9879569" imgH="7198478" progId="Word.Document.12">
                  <p:embed/>
                </p:oleObj>
              </mc:Choice>
              <mc:Fallback>
                <p:oleObj name="Document" r:id="rId2" imgW="9879569" imgH="7198478" progId="Word.Document.12">
                  <p:embed/>
                  <p:pic>
                    <p:nvPicPr>
                      <p:cNvPr id="4" name="Object 3"/>
                      <p:cNvPicPr/>
                      <p:nvPr/>
                    </p:nvPicPr>
                    <p:blipFill>
                      <a:blip r:embed="rId3"/>
                      <a:stretch>
                        <a:fillRect/>
                      </a:stretch>
                    </p:blipFill>
                    <p:spPr>
                      <a:xfrm>
                        <a:off x="493713" y="225425"/>
                        <a:ext cx="8177212" cy="5949950"/>
                      </a:xfrm>
                      <a:prstGeom prst="rect">
                        <a:avLst/>
                      </a:prstGeom>
                    </p:spPr>
                  </p:pic>
                </p:oleObj>
              </mc:Fallback>
            </mc:AlternateContent>
          </a:graphicData>
        </a:graphic>
      </p:graphicFrame>
    </p:spTree>
    <p:extLst>
      <p:ext uri="{BB962C8B-B14F-4D97-AF65-F5344CB8AC3E}">
        <p14:creationId xmlns:p14="http://schemas.microsoft.com/office/powerpoint/2010/main" val="4137762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24600"/>
            <a:ext cx="2057400" cy="365125"/>
          </a:xfrm>
        </p:spPr>
        <p:txBody>
          <a:bodyPr/>
          <a:lstStyle/>
          <a:p>
            <a:fld id="{12785119-8F6B-4DBD-8544-E9223BB99EAA}" type="slidenum">
              <a:rPr lang="en-US" sz="2000" smtClean="0"/>
              <a:pPr/>
              <a:t>17</a:t>
            </a:fld>
            <a:endParaRPr lang="en-US" sz="2000" dirty="0"/>
          </a:p>
        </p:txBody>
      </p:sp>
      <p:sp>
        <p:nvSpPr>
          <p:cNvPr id="4" name="Rectangle 3"/>
          <p:cNvSpPr/>
          <p:nvPr/>
        </p:nvSpPr>
        <p:spPr>
          <a:xfrm>
            <a:off x="367145" y="1600200"/>
            <a:ext cx="8144494" cy="4447371"/>
          </a:xfrm>
          <a:prstGeom prst="rect">
            <a:avLst/>
          </a:prstGeom>
        </p:spPr>
        <p:txBody>
          <a:bodyPr wrap="square">
            <a:spAutoFit/>
          </a:bodyPr>
          <a:lstStyle/>
          <a:p>
            <a:pPr algn="ctr"/>
            <a:r>
              <a:rPr lang="en-US" sz="1500" b="1" i="1" spc="100" dirty="0">
                <a:solidFill>
                  <a:schemeClr val="accent2">
                    <a:lumMod val="20000"/>
                    <a:lumOff val="80000"/>
                  </a:schemeClr>
                </a:solidFill>
              </a:rPr>
              <a:t> </a:t>
            </a:r>
          </a:p>
          <a:p>
            <a:pPr algn="ctr"/>
            <a:endParaRPr lang="en-US" sz="7000" spc="100" dirty="0"/>
          </a:p>
          <a:p>
            <a:pPr algn="ctr"/>
            <a:r>
              <a:rPr lang="en-US" sz="6600" spc="100" dirty="0"/>
              <a:t>Proposed Expenditures: </a:t>
            </a:r>
          </a:p>
          <a:p>
            <a:pPr algn="ctr"/>
            <a:r>
              <a:rPr lang="en-US" sz="6600" spc="100" dirty="0"/>
              <a:t>Capital Improvements</a:t>
            </a:r>
            <a:endParaRPr lang="en-US" sz="6600" dirty="0"/>
          </a:p>
        </p:txBody>
      </p:sp>
      <p:pic>
        <p:nvPicPr>
          <p:cNvPr id="6" name="Picture 5">
            <a:extLst>
              <a:ext uri="{FF2B5EF4-FFF2-40B4-BE49-F238E27FC236}">
                <a16:creationId xmlns:a16="http://schemas.microsoft.com/office/drawing/2014/main" id="{A480FD92-5D24-F844-94B6-E16B4B5151B2}"/>
              </a:ext>
            </a:extLst>
          </p:cNvPr>
          <p:cNvPicPr>
            <a:picLocks noChangeAspect="1"/>
          </p:cNvPicPr>
          <p:nvPr/>
        </p:nvPicPr>
        <p:blipFill rotWithShape="1">
          <a:blip r:embed="rId2"/>
          <a:srcRect l="1801" t="22165" r="31086" b="1"/>
          <a:stretch/>
        </p:blipFill>
        <p:spPr>
          <a:xfrm>
            <a:off x="0" y="76200"/>
            <a:ext cx="8610600" cy="804214"/>
          </a:xfrm>
          <a:prstGeom prst="rect">
            <a:avLst/>
          </a:prstGeom>
        </p:spPr>
      </p:pic>
      <p:pic>
        <p:nvPicPr>
          <p:cNvPr id="7" name="Picture 6">
            <a:extLst>
              <a:ext uri="{FF2B5EF4-FFF2-40B4-BE49-F238E27FC236}">
                <a16:creationId xmlns:a16="http://schemas.microsoft.com/office/drawing/2014/main" id="{780C6954-6472-1F44-81D0-66E8D405A6C0}"/>
              </a:ext>
            </a:extLst>
          </p:cNvPr>
          <p:cNvPicPr>
            <a:picLocks noChangeAspect="1"/>
          </p:cNvPicPr>
          <p:nvPr/>
        </p:nvPicPr>
        <p:blipFill rotWithShape="1">
          <a:blip r:embed="rId3"/>
          <a:srcRect r="79501"/>
          <a:stretch/>
        </p:blipFill>
        <p:spPr>
          <a:xfrm>
            <a:off x="3659721" y="1496438"/>
            <a:ext cx="1291158" cy="1046502"/>
          </a:xfrm>
          <a:prstGeom prst="rect">
            <a:avLst/>
          </a:prstGeom>
        </p:spPr>
      </p:pic>
    </p:spTree>
    <p:extLst>
      <p:ext uri="{BB962C8B-B14F-4D97-AF65-F5344CB8AC3E}">
        <p14:creationId xmlns:p14="http://schemas.microsoft.com/office/powerpoint/2010/main" val="1241029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a:xfrm>
            <a:off x="228600" y="762000"/>
            <a:ext cx="8610600" cy="1524000"/>
          </a:xfrm>
        </p:spPr>
        <p:txBody>
          <a:bodyPr>
            <a:normAutofit fontScale="90000"/>
          </a:bodyPr>
          <a:lstStyle/>
          <a:p>
            <a:pPr algn="ctr"/>
            <a:br>
              <a:rPr lang="en-US" sz="4400" b="1" dirty="0"/>
            </a:br>
            <a:r>
              <a:rPr lang="en-US" sz="3600" b="1" dirty="0">
                <a:solidFill>
                  <a:srgbClr val="0070C0"/>
                </a:solidFill>
              </a:rPr>
              <a:t>Proposed Expenditures: Town Capital Improvements</a:t>
            </a:r>
            <a:br>
              <a:rPr lang="en-US" sz="4000" b="1" dirty="0">
                <a:solidFill>
                  <a:srgbClr val="0070C0"/>
                </a:solidFill>
              </a:rPr>
            </a:br>
            <a:r>
              <a:rPr lang="en-US" sz="4000" b="1" dirty="0">
                <a:solidFill>
                  <a:srgbClr val="0070C0"/>
                </a:solidFill>
              </a:rPr>
              <a:t>Funding Request Categories</a:t>
            </a:r>
            <a:br>
              <a:rPr lang="en-US" sz="3600" b="1" i="1" dirty="0">
                <a:solidFill>
                  <a:srgbClr val="0070C0"/>
                </a:solidFill>
                <a:latin typeface="Corbel" panose="020B0503020204020204" pitchFamily="34" charset="0"/>
              </a:rPr>
            </a:br>
            <a:br>
              <a:rPr lang="en-US" b="1" dirty="0"/>
            </a:br>
            <a:endParaRPr lang="en-US" sz="1800" dirty="0"/>
          </a:p>
        </p:txBody>
      </p:sp>
      <p:sp>
        <p:nvSpPr>
          <p:cNvPr id="2" name="Content Placeholder 1"/>
          <p:cNvSpPr>
            <a:spLocks noGrp="1"/>
          </p:cNvSpPr>
          <p:nvPr>
            <p:ph idx="1"/>
          </p:nvPr>
        </p:nvSpPr>
        <p:spPr>
          <a:xfrm>
            <a:off x="570471" y="2209800"/>
            <a:ext cx="2553729" cy="1905000"/>
          </a:xfrm>
        </p:spPr>
        <p:txBody>
          <a:bodyPr>
            <a:normAutofit/>
          </a:bodyPr>
          <a:lstStyle/>
          <a:p>
            <a:pPr marL="0" marR="51435" indent="0">
              <a:spcBef>
                <a:spcPts val="10"/>
              </a:spcBef>
              <a:buNone/>
            </a:pPr>
            <a:r>
              <a:rPr lang="en-US" sz="4000" dirty="0">
                <a:ea typeface="Times New Roman" panose="02020603050405020304" pitchFamily="18" charset="0"/>
              </a:rPr>
              <a:t> </a:t>
            </a:r>
            <a:endParaRPr lang="en-US" sz="1800" dirty="0"/>
          </a:p>
        </p:txBody>
      </p:sp>
      <p:sp>
        <p:nvSpPr>
          <p:cNvPr id="5" name="Slide Number Placeholder 4"/>
          <p:cNvSpPr>
            <a:spLocks noGrp="1"/>
          </p:cNvSpPr>
          <p:nvPr>
            <p:ph type="sldNum" sz="quarter" idx="12"/>
          </p:nvPr>
        </p:nvSpPr>
        <p:spPr>
          <a:xfrm>
            <a:off x="8001000" y="6324600"/>
            <a:ext cx="709698" cy="365125"/>
          </a:xfrm>
        </p:spPr>
        <p:txBody>
          <a:bodyPr>
            <a:normAutofit fontScale="92500" lnSpcReduction="10000"/>
          </a:bodyPr>
          <a:lstStyle/>
          <a:p>
            <a:fld id="{12785119-8F6B-4DBD-8544-E9223BB99EAA}" type="slidenum">
              <a:rPr lang="en-US" sz="2000" smtClean="0"/>
              <a:pPr/>
              <a:t>18</a:t>
            </a:fld>
            <a:endParaRPr lang="en-US" sz="2000" dirty="0"/>
          </a:p>
        </p:txBody>
      </p:sp>
      <p:pic>
        <p:nvPicPr>
          <p:cNvPr id="7" name="Picture 6">
            <a:extLst>
              <a:ext uri="{FF2B5EF4-FFF2-40B4-BE49-F238E27FC236}">
                <a16:creationId xmlns:a16="http://schemas.microsoft.com/office/drawing/2014/main" id="{09F842E2-1093-5642-B877-0E2FC642C008}"/>
              </a:ext>
            </a:extLst>
          </p:cNvPr>
          <p:cNvPicPr>
            <a:picLocks noChangeAspect="1"/>
          </p:cNvPicPr>
          <p:nvPr/>
        </p:nvPicPr>
        <p:blipFill rotWithShape="1">
          <a:blip r:embed="rId3"/>
          <a:srcRect l="1801" t="22165" r="31086" b="1"/>
          <a:stretch/>
        </p:blipFill>
        <p:spPr>
          <a:xfrm>
            <a:off x="0" y="76200"/>
            <a:ext cx="8610600" cy="804214"/>
          </a:xfrm>
          <a:prstGeom prst="rect">
            <a:avLst/>
          </a:prstGeom>
        </p:spPr>
      </p:pic>
      <p:graphicFrame>
        <p:nvGraphicFramePr>
          <p:cNvPr id="8" name="Chart 7">
            <a:extLst>
              <a:ext uri="{FF2B5EF4-FFF2-40B4-BE49-F238E27FC236}">
                <a16:creationId xmlns:a16="http://schemas.microsoft.com/office/drawing/2014/main" id="{822AD7CA-CF4D-4EAA-7835-F3267D177DD3}"/>
              </a:ext>
            </a:extLst>
          </p:cNvPr>
          <p:cNvGraphicFramePr/>
          <p:nvPr>
            <p:extLst>
              <p:ext uri="{D42A27DB-BD31-4B8C-83A1-F6EECF244321}">
                <p14:modId xmlns:p14="http://schemas.microsoft.com/office/powerpoint/2010/main" val="2597852992"/>
              </p:ext>
            </p:extLst>
          </p:nvPr>
        </p:nvGraphicFramePr>
        <p:xfrm>
          <a:off x="1485900" y="2209800"/>
          <a:ext cx="6096000" cy="4064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82209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911625"/>
            <a:ext cx="9144000" cy="4953001"/>
          </a:xfrm>
        </p:spPr>
        <p:txBody>
          <a:bodyPr>
            <a:normAutofit/>
          </a:bodyPr>
          <a:lstStyle/>
          <a:p>
            <a:pPr>
              <a:spcBef>
                <a:spcPts val="0"/>
              </a:spcBef>
            </a:pPr>
            <a:r>
              <a:rPr lang="en-US" sz="1800" dirty="0"/>
              <a:t>On-going need for critical investments</a:t>
            </a:r>
          </a:p>
          <a:p>
            <a:pPr marL="0">
              <a:spcBef>
                <a:spcPts val="0"/>
              </a:spcBef>
            </a:pPr>
            <a:r>
              <a:rPr lang="en-US" sz="1800" dirty="0"/>
              <a:t>High priority items included in the 5 Year Capital Plan </a:t>
            </a:r>
          </a:p>
          <a:p>
            <a:pPr marL="0">
              <a:spcBef>
                <a:spcPts val="0"/>
              </a:spcBef>
            </a:pPr>
            <a:r>
              <a:rPr lang="en-US" sz="1800" dirty="0"/>
              <a:t>$3,269,760 BOS (excludes paving)  </a:t>
            </a:r>
            <a:r>
              <a:rPr lang="en-US" sz="1800" b="1" dirty="0"/>
              <a:t>+</a:t>
            </a:r>
            <a:r>
              <a:rPr lang="en-US" sz="1800" dirty="0"/>
              <a:t>  $1,526,500 BOE</a:t>
            </a:r>
          </a:p>
          <a:p>
            <a:pPr marL="168275" indent="-168275">
              <a:spcBef>
                <a:spcPts val="0"/>
              </a:spcBef>
            </a:pPr>
            <a:r>
              <a:rPr lang="en-US" sz="1800" spc="50" dirty="0"/>
              <a:t>$4.6 million is also reflected for Paving in the BOS capital gross number, offset by equal amount due to anticipated financing for these expenses</a:t>
            </a:r>
          </a:p>
          <a:p>
            <a:pPr marL="0">
              <a:spcBef>
                <a:spcPts val="0"/>
              </a:spcBef>
            </a:pPr>
            <a:r>
              <a:rPr lang="en-US" sz="1800" dirty="0"/>
              <a:t>Offsets include $310,012 from close out of prior capital balances and Michaels Way bridge</a:t>
            </a:r>
          </a:p>
          <a:p>
            <a:pPr marL="0">
              <a:spcBef>
                <a:spcPts val="0"/>
              </a:spcBef>
            </a:pPr>
            <a:endParaRPr lang="en-US" sz="1800" dirty="0"/>
          </a:p>
          <a:p>
            <a:pPr marL="0" indent="0">
              <a:buNone/>
            </a:pPr>
            <a:endParaRPr lang="en-US" sz="2000" dirty="0"/>
          </a:p>
          <a:p>
            <a:pPr marL="0" indent="0">
              <a:buNone/>
            </a:pPr>
            <a:r>
              <a:rPr lang="en-US" sz="3000" dirty="0"/>
              <a:t>    </a:t>
            </a:r>
            <a:endParaRPr lang="en-US" sz="3000" dirty="0">
              <a:solidFill>
                <a:srgbClr val="6DD9FF"/>
              </a:solidFill>
            </a:endParaRPr>
          </a:p>
        </p:txBody>
      </p:sp>
      <p:sp>
        <p:nvSpPr>
          <p:cNvPr id="5" name="Slide Number Placeholder 4"/>
          <p:cNvSpPr>
            <a:spLocks noGrp="1"/>
          </p:cNvSpPr>
          <p:nvPr>
            <p:ph type="sldNum" sz="quarter" idx="12"/>
          </p:nvPr>
        </p:nvSpPr>
        <p:spPr>
          <a:xfrm>
            <a:off x="8077200" y="6400800"/>
            <a:ext cx="709698" cy="365125"/>
          </a:xfrm>
        </p:spPr>
        <p:txBody>
          <a:bodyPr>
            <a:normAutofit fontScale="92500" lnSpcReduction="10000"/>
          </a:bodyPr>
          <a:lstStyle/>
          <a:p>
            <a:fld id="{12785119-8F6B-4DBD-8544-E9223BB99EAA}" type="slidenum">
              <a:rPr lang="en-US" sz="2000" smtClean="0"/>
              <a:pPr/>
              <a:t>19</a:t>
            </a:fld>
            <a:endParaRPr lang="en-US" sz="2000" dirty="0"/>
          </a:p>
        </p:txBody>
      </p:sp>
      <p:pic>
        <p:nvPicPr>
          <p:cNvPr id="7" name="Picture 6">
            <a:extLst>
              <a:ext uri="{FF2B5EF4-FFF2-40B4-BE49-F238E27FC236}">
                <a16:creationId xmlns:a16="http://schemas.microsoft.com/office/drawing/2014/main" id="{09F842E2-1093-5642-B877-0E2FC642C008}"/>
              </a:ext>
            </a:extLst>
          </p:cNvPr>
          <p:cNvPicPr>
            <a:picLocks noChangeAspect="1"/>
          </p:cNvPicPr>
          <p:nvPr/>
        </p:nvPicPr>
        <p:blipFill rotWithShape="1">
          <a:blip r:embed="rId3"/>
          <a:srcRect l="1801" t="22165" r="31086" b="1"/>
          <a:stretch/>
        </p:blipFill>
        <p:spPr>
          <a:xfrm>
            <a:off x="0" y="76200"/>
            <a:ext cx="8610600" cy="804214"/>
          </a:xfrm>
          <a:prstGeom prst="rect">
            <a:avLst/>
          </a:prstGeom>
        </p:spPr>
      </p:pic>
      <p:graphicFrame>
        <p:nvGraphicFramePr>
          <p:cNvPr id="3" name="Content Placeholder 2">
            <a:extLst>
              <a:ext uri="{FF2B5EF4-FFF2-40B4-BE49-F238E27FC236}">
                <a16:creationId xmlns:a16="http://schemas.microsoft.com/office/drawing/2014/main" id="{7A4C211C-DD6C-7AA0-6166-83E7658C24EF}"/>
              </a:ext>
            </a:extLst>
          </p:cNvPr>
          <p:cNvGraphicFramePr>
            <a:graphicFrameLocks/>
          </p:cNvGraphicFramePr>
          <p:nvPr>
            <p:extLst>
              <p:ext uri="{D42A27DB-BD31-4B8C-83A1-F6EECF244321}">
                <p14:modId xmlns:p14="http://schemas.microsoft.com/office/powerpoint/2010/main" val="3195380967"/>
              </p:ext>
            </p:extLst>
          </p:nvPr>
        </p:nvGraphicFramePr>
        <p:xfrm>
          <a:off x="228600" y="3200400"/>
          <a:ext cx="8839200" cy="3124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itle 2"/>
          <p:cNvSpPr>
            <a:spLocks noGrp="1"/>
          </p:cNvSpPr>
          <p:nvPr>
            <p:ph type="title"/>
          </p:nvPr>
        </p:nvSpPr>
        <p:spPr>
          <a:xfrm>
            <a:off x="176298" y="405517"/>
            <a:ext cx="8610600" cy="1092644"/>
          </a:xfrm>
        </p:spPr>
        <p:txBody>
          <a:bodyPr>
            <a:normAutofit fontScale="90000"/>
          </a:bodyPr>
          <a:lstStyle/>
          <a:p>
            <a:pPr algn="ctr"/>
            <a:br>
              <a:rPr lang="en-US" sz="4400" b="1" dirty="0"/>
            </a:br>
            <a:br>
              <a:rPr lang="en-US" sz="4400" b="1" dirty="0"/>
            </a:br>
            <a:r>
              <a:rPr lang="en-US" sz="4000" b="1" dirty="0">
                <a:solidFill>
                  <a:srgbClr val="0070C0"/>
                </a:solidFill>
              </a:rPr>
              <a:t>Capital Budgets for BOS &amp; BOE</a:t>
            </a:r>
            <a:br>
              <a:rPr lang="en-US" sz="4000" b="1" dirty="0">
                <a:solidFill>
                  <a:srgbClr val="0070C0"/>
                </a:solidFill>
              </a:rPr>
            </a:br>
            <a:r>
              <a:rPr lang="en-US" sz="4000" b="1" dirty="0">
                <a:solidFill>
                  <a:srgbClr val="0070C0"/>
                </a:solidFill>
              </a:rPr>
              <a:t>Funding Request of $4,486,248</a:t>
            </a:r>
            <a:br>
              <a:rPr lang="en-US" sz="4000" b="1" dirty="0">
                <a:solidFill>
                  <a:srgbClr val="0070C0"/>
                </a:solidFill>
              </a:rPr>
            </a:br>
            <a:endParaRPr lang="en-US" sz="4000" b="1" dirty="0">
              <a:solidFill>
                <a:srgbClr val="0070C0"/>
              </a:solidFill>
            </a:endParaRPr>
          </a:p>
        </p:txBody>
      </p:sp>
      <p:sp>
        <p:nvSpPr>
          <p:cNvPr id="4" name="TextBox 3">
            <a:extLst>
              <a:ext uri="{FF2B5EF4-FFF2-40B4-BE49-F238E27FC236}">
                <a16:creationId xmlns:a16="http://schemas.microsoft.com/office/drawing/2014/main" id="{4240E032-CD09-B9D5-941F-11E953E2AC8A}"/>
              </a:ext>
            </a:extLst>
          </p:cNvPr>
          <p:cNvSpPr txBox="1"/>
          <p:nvPr/>
        </p:nvSpPr>
        <p:spPr>
          <a:xfrm>
            <a:off x="709698" y="5978933"/>
            <a:ext cx="7543800" cy="646331"/>
          </a:xfrm>
          <a:prstGeom prst="rect">
            <a:avLst/>
          </a:prstGeom>
          <a:noFill/>
        </p:spPr>
        <p:txBody>
          <a:bodyPr wrap="square" rtlCol="0">
            <a:spAutoFit/>
          </a:bodyPr>
          <a:lstStyle/>
          <a:p>
            <a:r>
              <a:rPr lang="en-US" dirty="0">
                <a:solidFill>
                  <a:srgbClr val="FF0000"/>
                </a:solidFill>
              </a:rPr>
              <a:t>** Since BOS Approved Capital Budget, we have identified approximately $266,000 in Capital Offsets from Projects that have been completed.</a:t>
            </a:r>
          </a:p>
        </p:txBody>
      </p:sp>
    </p:spTree>
    <p:extLst>
      <p:ext uri="{BB962C8B-B14F-4D97-AF65-F5344CB8AC3E}">
        <p14:creationId xmlns:p14="http://schemas.microsoft.com/office/powerpoint/2010/main" val="2876768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40699" y="687480"/>
            <a:ext cx="5605629" cy="994172"/>
          </a:xfrm>
        </p:spPr>
        <p:txBody>
          <a:bodyPr>
            <a:normAutofit/>
          </a:bodyPr>
          <a:lstStyle/>
          <a:p>
            <a:pPr algn="ctr"/>
            <a:r>
              <a:rPr lang="en-US" sz="3850" b="1" spc="100" dirty="0">
                <a:latin typeface="Franklin Gothic Book" pitchFamily="34" charset="0"/>
                <a:cs typeface="Times New Roman" pitchFamily="18" charset="0"/>
              </a:rPr>
              <a:t>Summary</a:t>
            </a:r>
          </a:p>
        </p:txBody>
      </p:sp>
      <p:sp>
        <p:nvSpPr>
          <p:cNvPr id="3" name="Content Placeholder 2"/>
          <p:cNvSpPr>
            <a:spLocks noGrp="1"/>
          </p:cNvSpPr>
          <p:nvPr>
            <p:ph idx="1"/>
          </p:nvPr>
        </p:nvSpPr>
        <p:spPr>
          <a:xfrm>
            <a:off x="279915" y="1447800"/>
            <a:ext cx="5605628" cy="5181599"/>
          </a:xfrm>
        </p:spPr>
        <p:txBody>
          <a:bodyPr anchor="ctr">
            <a:normAutofit/>
          </a:bodyPr>
          <a:lstStyle/>
          <a:p>
            <a:pPr marL="0" marR="103505" indent="0">
              <a:spcBef>
                <a:spcPts val="0"/>
              </a:spcBef>
              <a:buNone/>
            </a:pPr>
            <a:r>
              <a:rPr lang="en-US" sz="1400" b="1" dirty="0">
                <a:effectLst/>
                <a:ea typeface="Times New Roman" panose="02020603050405020304" pitchFamily="18" charset="0"/>
              </a:rPr>
              <a:t>Key Factors</a:t>
            </a:r>
          </a:p>
          <a:p>
            <a:pPr marR="103505">
              <a:spcBef>
                <a:spcPts val="0"/>
              </a:spcBef>
            </a:pPr>
            <a:r>
              <a:rPr lang="en-US" sz="1400" dirty="0">
                <a:effectLst/>
                <a:ea typeface="Times New Roman" panose="02020603050405020304" pitchFamily="18" charset="0"/>
              </a:rPr>
              <a:t>Revaluation Year with </a:t>
            </a:r>
            <a:r>
              <a:rPr lang="en-US" sz="1400" b="1" dirty="0">
                <a:effectLst/>
                <a:ea typeface="Times New Roman" panose="02020603050405020304" pitchFamily="18" charset="0"/>
              </a:rPr>
              <a:t>38.40% growth </a:t>
            </a:r>
            <a:r>
              <a:rPr lang="en-US" sz="1400" dirty="0">
                <a:effectLst/>
                <a:ea typeface="Times New Roman" panose="02020603050405020304" pitchFamily="18" charset="0"/>
              </a:rPr>
              <a:t>in our Grand list.</a:t>
            </a:r>
          </a:p>
          <a:p>
            <a:pPr marL="0" marR="103505">
              <a:spcBef>
                <a:spcPts val="0"/>
              </a:spcBef>
            </a:pPr>
            <a:r>
              <a:rPr lang="en-US" sz="1400" b="1" spc="-20" dirty="0">
                <a:effectLst/>
                <a:ea typeface="Times New Roman" panose="02020603050405020304" pitchFamily="18" charset="0"/>
              </a:rPr>
              <a:t>1.65</a:t>
            </a:r>
            <a:r>
              <a:rPr lang="en-US" sz="1400" b="1" dirty="0">
                <a:effectLst/>
                <a:ea typeface="Times New Roman" panose="02020603050405020304" pitchFamily="18" charset="0"/>
              </a:rPr>
              <a:t>%</a:t>
            </a:r>
            <a:r>
              <a:rPr lang="en-US" sz="1400" dirty="0">
                <a:effectLst/>
                <a:ea typeface="Times New Roman" panose="02020603050405020304" pitchFamily="18" charset="0"/>
              </a:rPr>
              <a:t> </a:t>
            </a:r>
            <a:r>
              <a:rPr lang="en-US" sz="1400" b="1" dirty="0">
                <a:effectLst/>
                <a:ea typeface="Times New Roman" panose="02020603050405020304" pitchFamily="18" charset="0"/>
              </a:rPr>
              <a:t>net increase, </a:t>
            </a:r>
            <a:r>
              <a:rPr lang="en-US" sz="1400" dirty="0">
                <a:effectLst/>
                <a:ea typeface="Times New Roman" panose="02020603050405020304" pitchFamily="18" charset="0"/>
              </a:rPr>
              <a:t>total budget $77,156,121</a:t>
            </a:r>
            <a:r>
              <a:rPr lang="en-US" sz="1400" b="1" dirty="0">
                <a:effectLst/>
                <a:ea typeface="Times New Roman" panose="02020603050405020304" pitchFamily="18" charset="0"/>
              </a:rPr>
              <a:t>, </a:t>
            </a:r>
            <a:r>
              <a:rPr lang="en-US" sz="1400" dirty="0">
                <a:effectLst/>
                <a:ea typeface="Times New Roman" panose="02020603050405020304" pitchFamily="18" charset="0"/>
              </a:rPr>
              <a:t>as compared to the FY 2023-24 budget. </a:t>
            </a:r>
          </a:p>
          <a:p>
            <a:pPr marL="0" marR="103505">
              <a:spcBef>
                <a:spcPts val="0"/>
              </a:spcBef>
            </a:pPr>
            <a:r>
              <a:rPr lang="en-US" sz="1400" dirty="0">
                <a:ea typeface="Times New Roman" panose="02020603050405020304" pitchFamily="18" charset="0"/>
              </a:rPr>
              <a:t>Net Increase +</a:t>
            </a:r>
            <a:r>
              <a:rPr lang="en-US" sz="1400" dirty="0">
                <a:effectLst/>
                <a:ea typeface="Times New Roman" panose="02020603050405020304" pitchFamily="18" charset="0"/>
              </a:rPr>
              <a:t> Grand List growth of 38.40%, = </a:t>
            </a:r>
            <a:r>
              <a:rPr lang="en-US" sz="1400" b="1" dirty="0">
                <a:effectLst/>
                <a:ea typeface="Times New Roman" panose="02020603050405020304" pitchFamily="18" charset="0"/>
              </a:rPr>
              <a:t>mill rate of 24.28</a:t>
            </a:r>
            <a:r>
              <a:rPr lang="en-US" sz="1400" b="1" dirty="0">
                <a:ea typeface="Times New Roman" panose="02020603050405020304" pitchFamily="18" charset="0"/>
              </a:rPr>
              <a:t>.</a:t>
            </a:r>
            <a:r>
              <a:rPr lang="en-US" sz="1400" dirty="0">
                <a:effectLst/>
                <a:ea typeface="Times New Roman" panose="02020603050405020304" pitchFamily="18" charset="0"/>
              </a:rPr>
              <a:t> </a:t>
            </a:r>
            <a:endParaRPr lang="en-US" sz="1400" dirty="0">
              <a:ea typeface="Times New Roman" panose="02020603050405020304" pitchFamily="18" charset="0"/>
            </a:endParaRPr>
          </a:p>
          <a:p>
            <a:pPr marL="0" marR="103505">
              <a:spcBef>
                <a:spcPts val="0"/>
              </a:spcBef>
            </a:pPr>
            <a:r>
              <a:rPr lang="en-US" sz="1400" b="1" dirty="0">
                <a:effectLst/>
                <a:ea typeface="Times New Roman" panose="02020603050405020304" pitchFamily="18" charset="0"/>
              </a:rPr>
              <a:t>Tax rate decrease of 26.56% </a:t>
            </a:r>
            <a:r>
              <a:rPr lang="en-US" sz="1400" dirty="0">
                <a:effectLst/>
                <a:ea typeface="Times New Roman" panose="02020603050405020304" pitchFamily="18" charset="0"/>
              </a:rPr>
              <a:t>vs the 2023-24 mill rate of 33.06. </a:t>
            </a:r>
          </a:p>
          <a:p>
            <a:pPr marL="0" marR="103505">
              <a:spcBef>
                <a:spcPts val="0"/>
              </a:spcBef>
            </a:pPr>
            <a:r>
              <a:rPr lang="en-US" sz="1400" dirty="0">
                <a:effectLst/>
                <a:ea typeface="Times New Roman" panose="02020603050405020304" pitchFamily="18" charset="0"/>
              </a:rPr>
              <a:t>Average annual real estate tax increase = </a:t>
            </a:r>
            <a:r>
              <a:rPr lang="en-US" sz="1400" b="1" dirty="0">
                <a:effectLst/>
                <a:ea typeface="Times New Roman" panose="02020603050405020304" pitchFamily="18" charset="0"/>
              </a:rPr>
              <a:t>$920</a:t>
            </a:r>
            <a:r>
              <a:rPr lang="en-US" sz="1400" b="1" dirty="0">
                <a:ea typeface="Times New Roman" panose="02020603050405020304" pitchFamily="18" charset="0"/>
              </a:rPr>
              <a:t>, or $76.67 increase per month.</a:t>
            </a:r>
            <a:r>
              <a:rPr lang="en-US" sz="1400" b="1" dirty="0">
                <a:effectLst/>
                <a:ea typeface="Times New Roman" panose="02020603050405020304" pitchFamily="18" charset="0"/>
              </a:rPr>
              <a:t> </a:t>
            </a:r>
          </a:p>
          <a:p>
            <a:pPr marL="0" marR="103505">
              <a:spcBef>
                <a:spcPts val="0"/>
              </a:spcBef>
            </a:pPr>
            <a:r>
              <a:rPr lang="en-US" sz="1400" dirty="0">
                <a:ea typeface="Times New Roman" panose="02020603050405020304" pitchFamily="18" charset="0"/>
              </a:rPr>
              <a:t>Average </a:t>
            </a:r>
            <a:r>
              <a:rPr lang="en-US" sz="1400" dirty="0">
                <a:effectLst/>
                <a:ea typeface="Times New Roman" panose="02020603050405020304" pitchFamily="18" charset="0"/>
              </a:rPr>
              <a:t>home value increase</a:t>
            </a:r>
            <a:r>
              <a:rPr lang="en-US" sz="1400" dirty="0">
                <a:ea typeface="Times New Roman" panose="02020603050405020304" pitchFamily="18" charset="0"/>
              </a:rPr>
              <a:t> = </a:t>
            </a:r>
            <a:r>
              <a:rPr lang="en-US" sz="1400" b="1" dirty="0">
                <a:effectLst/>
                <a:ea typeface="Times New Roman" panose="02020603050405020304" pitchFamily="18" charset="0"/>
              </a:rPr>
              <a:t>42.1% (does not include car tax reduction of 28% per car).</a:t>
            </a:r>
          </a:p>
          <a:p>
            <a:pPr marL="0" marR="103505" indent="0">
              <a:spcBef>
                <a:spcPts val="0"/>
              </a:spcBef>
              <a:buFont typeface="Arial" panose="020B0604020202020204" pitchFamily="34" charset="0"/>
              <a:buNone/>
            </a:pPr>
            <a:r>
              <a:rPr lang="en-US" sz="1400" b="1" dirty="0"/>
              <a:t>Focus </a:t>
            </a:r>
          </a:p>
          <a:p>
            <a:pPr marR="103505">
              <a:spcBef>
                <a:spcPts val="0"/>
              </a:spcBef>
            </a:pPr>
            <a:r>
              <a:rPr lang="en-US" sz="1400" dirty="0"/>
              <a:t>Keep our </a:t>
            </a:r>
            <a:r>
              <a:rPr lang="en-US" sz="1400" dirty="0">
                <a:ea typeface="Times New Roman" panose="02020603050405020304" pitchFamily="18" charset="0"/>
              </a:rPr>
              <a:t>community safe &amp; make lives better for our residents through provision of essential services. </a:t>
            </a:r>
          </a:p>
          <a:p>
            <a:pPr marL="168275" indent="-168275">
              <a:spcBef>
                <a:spcPts val="0"/>
              </a:spcBef>
            </a:pPr>
            <a:r>
              <a:rPr lang="en-US" sz="1400" dirty="0">
                <a:ea typeface="Times New Roman" panose="02020603050405020304" pitchFamily="18" charset="0"/>
              </a:rPr>
              <a:t>Fund items </a:t>
            </a:r>
            <a:r>
              <a:rPr lang="en-US" sz="1400" dirty="0">
                <a:effectLst/>
                <a:ea typeface="Times New Roman" panose="02020603050405020304" pitchFamily="18" charset="0"/>
              </a:rPr>
              <a:t>critical to the functioning of Town government and long-term growth; always </a:t>
            </a:r>
            <a:r>
              <a:rPr lang="en-US" sz="1400" dirty="0">
                <a:ea typeface="Times New Roman" panose="02020603050405020304" pitchFamily="18" charset="0"/>
              </a:rPr>
              <a:t>focusing on </a:t>
            </a:r>
            <a:r>
              <a:rPr lang="en-US" sz="1400" dirty="0">
                <a:effectLst/>
                <a:ea typeface="Times New Roman" panose="02020603050405020304" pitchFamily="18" charset="0"/>
              </a:rPr>
              <a:t>addressing the diverse needs of our residents. </a:t>
            </a:r>
          </a:p>
          <a:p>
            <a:pPr marR="103505">
              <a:spcBef>
                <a:spcPts val="0"/>
              </a:spcBef>
            </a:pPr>
            <a:r>
              <a:rPr lang="en-US" sz="1400" dirty="0">
                <a:effectLst/>
                <a:ea typeface="Times New Roman" panose="02020603050405020304" pitchFamily="18" charset="0"/>
              </a:rPr>
              <a:t>Target Areas:</a:t>
            </a:r>
            <a:r>
              <a:rPr lang="en-US" sz="1400" dirty="0">
                <a:ea typeface="Times New Roman" panose="02020603050405020304" pitchFamily="18" charset="0"/>
              </a:rPr>
              <a:t> </a:t>
            </a:r>
            <a:r>
              <a:rPr lang="en-US" sz="1400" dirty="0">
                <a:effectLst/>
                <a:ea typeface="Times New Roman" panose="02020603050405020304" pitchFamily="18" charset="0"/>
              </a:rPr>
              <a:t>Town Infrastructure and facilities</a:t>
            </a:r>
            <a:r>
              <a:rPr lang="en-US" sz="1400" dirty="0">
                <a:ea typeface="Times New Roman" panose="02020603050405020304" pitchFamily="18" charset="0"/>
              </a:rPr>
              <a:t>, </a:t>
            </a:r>
            <a:r>
              <a:rPr lang="en-US" sz="1400" dirty="0">
                <a:effectLst/>
                <a:ea typeface="Times New Roman" panose="02020603050405020304" pitchFamily="18" charset="0"/>
              </a:rPr>
              <a:t>Safety Initiatives</a:t>
            </a:r>
            <a:r>
              <a:rPr lang="en-US" sz="1400" dirty="0">
                <a:ea typeface="Times New Roman" panose="02020603050405020304" pitchFamily="18" charset="0"/>
              </a:rPr>
              <a:t>, </a:t>
            </a:r>
            <a:r>
              <a:rPr lang="en-US" sz="1400" dirty="0">
                <a:effectLst/>
                <a:ea typeface="Times New Roman" panose="02020603050405020304" pitchFamily="18" charset="0"/>
              </a:rPr>
              <a:t>Our Community</a:t>
            </a:r>
            <a:r>
              <a:rPr lang="en-US" sz="1400" dirty="0">
                <a:ea typeface="Times New Roman" panose="02020603050405020304" pitchFamily="18" charset="0"/>
              </a:rPr>
              <a:t>, </a:t>
            </a:r>
            <a:r>
              <a:rPr lang="en-US" sz="1400" dirty="0">
                <a:effectLst/>
                <a:ea typeface="Times New Roman" panose="02020603050405020304" pitchFamily="18" charset="0"/>
              </a:rPr>
              <a:t>Our Employees</a:t>
            </a:r>
            <a:r>
              <a:rPr lang="en-US" sz="1400" dirty="0">
                <a:ea typeface="Times New Roman" panose="02020603050405020304" pitchFamily="18" charset="0"/>
              </a:rPr>
              <a:t>, </a:t>
            </a:r>
            <a:r>
              <a:rPr lang="en-US" sz="1400" dirty="0">
                <a:effectLst/>
                <a:ea typeface="Times New Roman" panose="02020603050405020304" pitchFamily="18" charset="0"/>
              </a:rPr>
              <a:t>Our Schools.</a:t>
            </a:r>
          </a:p>
          <a:p>
            <a:pPr marL="0" indent="0">
              <a:spcBef>
                <a:spcPts val="0"/>
              </a:spcBef>
              <a:buNone/>
            </a:pPr>
            <a:r>
              <a:rPr lang="en-US" sz="1400" b="1" dirty="0"/>
              <a:t>Challenges</a:t>
            </a:r>
          </a:p>
          <a:p>
            <a:pPr>
              <a:spcBef>
                <a:spcPts val="0"/>
              </a:spcBef>
            </a:pPr>
            <a:r>
              <a:rPr lang="en-US" sz="1400" dirty="0"/>
              <a:t>Recognizing that the Budget is more than numbers.</a:t>
            </a:r>
          </a:p>
          <a:p>
            <a:pPr marL="0">
              <a:spcBef>
                <a:spcPts val="0"/>
              </a:spcBef>
            </a:pPr>
            <a:r>
              <a:rPr lang="en-US" sz="1400" dirty="0"/>
              <a:t>Setting priorities and striking a balance to address competing needs.</a:t>
            </a:r>
          </a:p>
          <a:p>
            <a:pPr marL="168275" indent="-168275">
              <a:spcBef>
                <a:spcPts val="0"/>
              </a:spcBef>
            </a:pPr>
            <a:r>
              <a:rPr lang="en-US" sz="1400" dirty="0"/>
              <a:t>Responding to external pressures pushing Weston AND internal pressures over local priorities.</a:t>
            </a:r>
          </a:p>
          <a:p>
            <a:pPr marL="0">
              <a:spcBef>
                <a:spcPts val="0"/>
              </a:spcBef>
            </a:pPr>
            <a:r>
              <a:rPr lang="en-US" sz="1400" b="1" dirty="0"/>
              <a:t>Preparing for, and being aware of, the future.</a:t>
            </a:r>
          </a:p>
          <a:p>
            <a:pPr marL="0" marR="103505" indent="0">
              <a:spcBef>
                <a:spcPts val="0"/>
              </a:spcBef>
              <a:buNone/>
            </a:pPr>
            <a:endParaRPr lang="en-US" sz="1000" dirty="0">
              <a:effectLst/>
              <a:ea typeface="Times New Roman" panose="02020603050405020304" pitchFamily="18" charset="0"/>
            </a:endParaRPr>
          </a:p>
          <a:p>
            <a:pPr>
              <a:spcBef>
                <a:spcPts val="600"/>
              </a:spcBef>
            </a:pPr>
            <a:endParaRPr lang="en-US" sz="1000" dirty="0"/>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6" name="Picture 5">
            <a:extLst>
              <a:ext uri="{FF2B5EF4-FFF2-40B4-BE49-F238E27FC236}">
                <a16:creationId xmlns:a16="http://schemas.microsoft.com/office/drawing/2014/main" id="{581F7939-1E5A-854E-83D0-7863A2905185}"/>
              </a:ext>
            </a:extLst>
          </p:cNvPr>
          <p:cNvPicPr>
            <a:picLocks noChangeAspect="1"/>
          </p:cNvPicPr>
          <p:nvPr/>
        </p:nvPicPr>
        <p:blipFill rotWithShape="1">
          <a:blip r:embed="rId3"/>
          <a:srcRect l="1801" t="22165" r="31086" b="1"/>
          <a:stretch/>
        </p:blipFill>
        <p:spPr>
          <a:xfrm>
            <a:off x="6465356" y="3364775"/>
            <a:ext cx="1462672" cy="144187"/>
          </a:xfrm>
          <a:prstGeom prst="rect">
            <a:avLst/>
          </a:prstGeom>
        </p:spPr>
      </p:pic>
      <p:sp>
        <p:nvSpPr>
          <p:cNvPr id="5" name="Slide Number Placeholder 4"/>
          <p:cNvSpPr>
            <a:spLocks noGrp="1"/>
          </p:cNvSpPr>
          <p:nvPr>
            <p:ph type="sldNum" sz="quarter" idx="12"/>
          </p:nvPr>
        </p:nvSpPr>
        <p:spPr>
          <a:xfrm>
            <a:off x="7576075" y="6415760"/>
            <a:ext cx="759278" cy="273844"/>
          </a:xfrm>
        </p:spPr>
        <p:txBody>
          <a:bodyPr>
            <a:normAutofit/>
          </a:bodyPr>
          <a:lstStyle/>
          <a:p>
            <a:pPr>
              <a:spcAft>
                <a:spcPts val="600"/>
              </a:spcAft>
            </a:pPr>
            <a:fld id="{12785119-8F6B-4DBD-8544-E9223BB99EAA}" type="slidenum">
              <a:rPr lang="en-US" sz="920">
                <a:solidFill>
                  <a:srgbClr val="FFFFFF"/>
                </a:solidFill>
              </a:rPr>
              <a:pPr>
                <a:spcAft>
                  <a:spcPts val="600"/>
                </a:spcAft>
              </a:pPr>
              <a:t>2</a:t>
            </a:fld>
            <a:endParaRPr lang="en-US" sz="920">
              <a:solidFill>
                <a:srgbClr val="FFFFFF"/>
              </a:solidFill>
            </a:endParaRPr>
          </a:p>
        </p:txBody>
      </p:sp>
    </p:spTree>
    <p:extLst>
      <p:ext uri="{BB962C8B-B14F-4D97-AF65-F5344CB8AC3E}">
        <p14:creationId xmlns:p14="http://schemas.microsoft.com/office/powerpoint/2010/main" val="80002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629400" y="6492875"/>
            <a:ext cx="2057400" cy="365125"/>
          </a:xfrm>
        </p:spPr>
        <p:txBody>
          <a:bodyPr/>
          <a:lstStyle/>
          <a:p>
            <a:fld id="{12785119-8F6B-4DBD-8544-E9223BB99EAA}" type="slidenum">
              <a:rPr lang="en-US" sz="1800" smtClean="0"/>
              <a:pPr/>
              <a:t>20</a:t>
            </a:fld>
            <a:endParaRPr lang="en-US" sz="1800" dirty="0"/>
          </a:p>
        </p:txBody>
      </p:sp>
      <p:pic>
        <p:nvPicPr>
          <p:cNvPr id="4" name="Picture 3">
            <a:extLst>
              <a:ext uri="{FF2B5EF4-FFF2-40B4-BE49-F238E27FC236}">
                <a16:creationId xmlns:a16="http://schemas.microsoft.com/office/drawing/2014/main" id="{F07AB5E3-6EF1-E741-815C-35AB91174F7E}"/>
              </a:ext>
            </a:extLst>
          </p:cNvPr>
          <p:cNvPicPr>
            <a:picLocks noChangeAspect="1"/>
          </p:cNvPicPr>
          <p:nvPr/>
        </p:nvPicPr>
        <p:blipFill rotWithShape="1">
          <a:blip r:embed="rId2"/>
          <a:srcRect l="1801" t="22165" r="31086" b="1"/>
          <a:stretch/>
        </p:blipFill>
        <p:spPr>
          <a:xfrm>
            <a:off x="0" y="76200"/>
            <a:ext cx="8610600" cy="804214"/>
          </a:xfrm>
          <a:prstGeom prst="rect">
            <a:avLst/>
          </a:prstGeom>
        </p:spPr>
      </p:pic>
      <p:sp>
        <p:nvSpPr>
          <p:cNvPr id="7" name="Rectangle 6"/>
          <p:cNvSpPr/>
          <p:nvPr/>
        </p:nvSpPr>
        <p:spPr>
          <a:xfrm>
            <a:off x="4191000" y="1219200"/>
            <a:ext cx="2286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0" y="666377"/>
            <a:ext cx="9144000" cy="1077218"/>
          </a:xfrm>
          <a:prstGeom prst="rect">
            <a:avLst/>
          </a:prstGeom>
          <a:noFill/>
        </p:spPr>
        <p:txBody>
          <a:bodyPr wrap="square" rtlCol="0">
            <a:spAutoFit/>
          </a:bodyPr>
          <a:lstStyle/>
          <a:p>
            <a:pPr algn="ctr"/>
            <a:r>
              <a:rPr lang="en-US" sz="3200" b="1" dirty="0">
                <a:solidFill>
                  <a:srgbClr val="0070C0"/>
                </a:solidFill>
                <a:latin typeface="+mj-lt"/>
                <a:ea typeface="+mj-ea"/>
                <a:cs typeface="+mj-cs"/>
              </a:rPr>
              <a:t>Capital Improvements: </a:t>
            </a:r>
          </a:p>
          <a:p>
            <a:pPr algn="ctr"/>
            <a:r>
              <a:rPr lang="en-US" sz="3200" b="1" dirty="0">
                <a:solidFill>
                  <a:srgbClr val="0070C0"/>
                </a:solidFill>
                <a:latin typeface="+mj-lt"/>
                <a:ea typeface="+mj-ea"/>
                <a:cs typeface="+mj-cs"/>
              </a:rPr>
              <a:t>Multi-year Road Improvement Plan</a:t>
            </a:r>
          </a:p>
        </p:txBody>
      </p:sp>
      <p:sp>
        <p:nvSpPr>
          <p:cNvPr id="6" name="TextBox 5">
            <a:extLst>
              <a:ext uri="{FF2B5EF4-FFF2-40B4-BE49-F238E27FC236}">
                <a16:creationId xmlns:a16="http://schemas.microsoft.com/office/drawing/2014/main" id="{A6937CA7-5826-4266-8E3C-E491267B81A8}"/>
              </a:ext>
            </a:extLst>
          </p:cNvPr>
          <p:cNvSpPr txBox="1"/>
          <p:nvPr/>
        </p:nvSpPr>
        <p:spPr>
          <a:xfrm>
            <a:off x="152400" y="1622042"/>
            <a:ext cx="4419600" cy="2862322"/>
          </a:xfrm>
          <a:prstGeom prst="rect">
            <a:avLst/>
          </a:prstGeom>
          <a:noFill/>
        </p:spPr>
        <p:txBody>
          <a:bodyPr wrap="square" rtlCol="0">
            <a:spAutoFit/>
          </a:bodyPr>
          <a:lstStyle/>
          <a:p>
            <a:endParaRPr lang="en-US" sz="1200" dirty="0"/>
          </a:p>
          <a:p>
            <a:pPr marL="285750" indent="-285750">
              <a:buFont typeface="Arial" panose="020B0604020202020204" pitchFamily="34" charset="0"/>
              <a:buChar char="•"/>
            </a:pPr>
            <a:r>
              <a:rPr lang="en-US" sz="1200" dirty="0"/>
              <a:t>Road Surface Rating (RSR) is a numerical rating index (0-100) which is used to describe the general condition of a roadway segment.  This analysis was done for the Town of Weston by the Beta Group in July of 2019; an investment plan was developed to achieve an RSR of 70 in four years.  The database was reviewed in October of 2023 with the results shown in the table (work continues with Beta Group to verify those results).</a:t>
            </a:r>
          </a:p>
          <a:p>
            <a:pPr marL="285750" indent="-285750">
              <a:buFont typeface="Arial" panose="020B0604020202020204" pitchFamily="34" charset="0"/>
              <a:buChar char="•"/>
            </a:pPr>
            <a:endParaRPr lang="en-US" sz="1200" dirty="0"/>
          </a:p>
          <a:p>
            <a:pPr marL="285750" indent="-285750">
              <a:buFont typeface="Arial" panose="020B0604020202020204" pitchFamily="34" charset="0"/>
              <a:buChar char="•"/>
            </a:pPr>
            <a:r>
              <a:rPr lang="en-US" sz="1200" dirty="0"/>
              <a:t>Analysis of approximately 82 miles of town roads revealed that the weighted average (by road mileage) RSR for Weston is 66 with 37% of the roads requiring either major or minor rehabilitation at a cost estimate of $12.45m to address all current road conditions.</a:t>
            </a:r>
          </a:p>
          <a:p>
            <a:pPr marL="285750" indent="-285750">
              <a:buFont typeface="Arial" panose="020B0604020202020204" pitchFamily="34" charset="0"/>
              <a:buChar char="•"/>
            </a:pPr>
            <a:endParaRPr lang="en-US" sz="1200" dirty="0"/>
          </a:p>
        </p:txBody>
      </p:sp>
      <p:graphicFrame>
        <p:nvGraphicFramePr>
          <p:cNvPr id="8" name="Table 7">
            <a:extLst>
              <a:ext uri="{FF2B5EF4-FFF2-40B4-BE49-F238E27FC236}">
                <a16:creationId xmlns:a16="http://schemas.microsoft.com/office/drawing/2014/main" id="{9FCAC97B-1FC6-F820-079A-C59EAB1FF4B5}"/>
              </a:ext>
            </a:extLst>
          </p:cNvPr>
          <p:cNvGraphicFramePr>
            <a:graphicFrameLocks noGrp="1"/>
          </p:cNvGraphicFramePr>
          <p:nvPr>
            <p:extLst>
              <p:ext uri="{D42A27DB-BD31-4B8C-83A1-F6EECF244321}">
                <p14:modId xmlns:p14="http://schemas.microsoft.com/office/powerpoint/2010/main" val="2310817926"/>
              </p:ext>
            </p:extLst>
          </p:nvPr>
        </p:nvGraphicFramePr>
        <p:xfrm>
          <a:off x="4572000" y="1874585"/>
          <a:ext cx="4267199" cy="2310515"/>
        </p:xfrm>
        <a:graphic>
          <a:graphicData uri="http://schemas.openxmlformats.org/drawingml/2006/table">
            <a:tbl>
              <a:tblPr/>
              <a:tblGrid>
                <a:gridCol w="1032631">
                  <a:extLst>
                    <a:ext uri="{9D8B030D-6E8A-4147-A177-3AD203B41FA5}">
                      <a16:colId xmlns:a16="http://schemas.microsoft.com/office/drawing/2014/main" val="2211157933"/>
                    </a:ext>
                  </a:extLst>
                </a:gridCol>
                <a:gridCol w="452811">
                  <a:extLst>
                    <a:ext uri="{9D8B030D-6E8A-4147-A177-3AD203B41FA5}">
                      <a16:colId xmlns:a16="http://schemas.microsoft.com/office/drawing/2014/main" val="116905625"/>
                    </a:ext>
                  </a:extLst>
                </a:gridCol>
                <a:gridCol w="443149">
                  <a:extLst>
                    <a:ext uri="{9D8B030D-6E8A-4147-A177-3AD203B41FA5}">
                      <a16:colId xmlns:a16="http://schemas.microsoft.com/office/drawing/2014/main" val="591142668"/>
                    </a:ext>
                  </a:extLst>
                </a:gridCol>
                <a:gridCol w="410017">
                  <a:extLst>
                    <a:ext uri="{9D8B030D-6E8A-4147-A177-3AD203B41FA5}">
                      <a16:colId xmlns:a16="http://schemas.microsoft.com/office/drawing/2014/main" val="347125868"/>
                    </a:ext>
                  </a:extLst>
                </a:gridCol>
                <a:gridCol w="492847">
                  <a:extLst>
                    <a:ext uri="{9D8B030D-6E8A-4147-A177-3AD203B41FA5}">
                      <a16:colId xmlns:a16="http://schemas.microsoft.com/office/drawing/2014/main" val="1927052361"/>
                    </a:ext>
                  </a:extLst>
                </a:gridCol>
                <a:gridCol w="419678">
                  <a:extLst>
                    <a:ext uri="{9D8B030D-6E8A-4147-A177-3AD203B41FA5}">
                      <a16:colId xmlns:a16="http://schemas.microsoft.com/office/drawing/2014/main" val="560339543"/>
                    </a:ext>
                  </a:extLst>
                </a:gridCol>
                <a:gridCol w="502511">
                  <a:extLst>
                    <a:ext uri="{9D8B030D-6E8A-4147-A177-3AD203B41FA5}">
                      <a16:colId xmlns:a16="http://schemas.microsoft.com/office/drawing/2014/main" val="3315693072"/>
                    </a:ext>
                  </a:extLst>
                </a:gridCol>
                <a:gridCol w="513555">
                  <a:extLst>
                    <a:ext uri="{9D8B030D-6E8A-4147-A177-3AD203B41FA5}">
                      <a16:colId xmlns:a16="http://schemas.microsoft.com/office/drawing/2014/main" val="424213404"/>
                    </a:ext>
                  </a:extLst>
                </a:gridCol>
              </a:tblGrid>
              <a:tr h="368511">
                <a:tc>
                  <a:txBody>
                    <a:bodyPr/>
                    <a:lstStyle/>
                    <a:p>
                      <a:pPr algn="l" fontAlgn="b"/>
                      <a:r>
                        <a:rPr lang="en-US" sz="700" b="0" i="0" u="none" strike="noStrike" dirty="0">
                          <a:solidFill>
                            <a:srgbClr val="000000"/>
                          </a:solidFill>
                          <a:effectLst/>
                          <a:latin typeface="Arial" panose="020B0604020202020204" pitchFamily="34" charset="0"/>
                        </a:rPr>
                        <a:t> </a:t>
                      </a:r>
                    </a:p>
                  </a:txBody>
                  <a:tcPr marL="6914" marR="6914" marT="6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Arial" panose="020B0604020202020204" pitchFamily="34" charset="0"/>
                        </a:rPr>
                        <a:t>    Low     RSR Band</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Arial" panose="020B0604020202020204" pitchFamily="34" charset="0"/>
                        </a:rPr>
                        <a:t>High      RSR  Band</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Arial" panose="020B0604020202020204" pitchFamily="34" charset="0"/>
                        </a:rPr>
                        <a:t> Length (Miles)</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Arial" panose="020B0604020202020204" pitchFamily="34" charset="0"/>
                        </a:rPr>
                        <a:t>RSR (weighted)</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Arial" panose="020B0604020202020204" pitchFamily="34" charset="0"/>
                        </a:rPr>
                        <a:t>%</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Arial" panose="020B0604020202020204" pitchFamily="34" charset="0"/>
                        </a:rPr>
                        <a:t>Cost ($m)</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Arial" panose="020B0604020202020204" pitchFamily="34" charset="0"/>
                        </a:rPr>
                        <a:t>Cost/mile ($,000)</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1926452"/>
                  </a:ext>
                </a:extLst>
              </a:tr>
              <a:tr h="253190">
                <a:tc>
                  <a:txBody>
                    <a:bodyPr/>
                    <a:lstStyle/>
                    <a:p>
                      <a:pPr algn="l" fontAlgn="ctr"/>
                      <a:r>
                        <a:rPr lang="en-US" sz="700" b="0" i="0" u="none" strike="noStrike" dirty="0">
                          <a:solidFill>
                            <a:srgbClr val="000000"/>
                          </a:solidFill>
                          <a:effectLst/>
                          <a:latin typeface="Arial" panose="020B0604020202020204" pitchFamily="34" charset="0"/>
                        </a:rPr>
                        <a:t>Major Rehabilitation</a:t>
                      </a:r>
                    </a:p>
                  </a:txBody>
                  <a:tcPr marL="62228"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D"/>
                    </a:solidFill>
                  </a:tcPr>
                </a:tc>
                <a:tc>
                  <a:txBody>
                    <a:bodyPr/>
                    <a:lstStyle/>
                    <a:p>
                      <a:pPr algn="ctr" fontAlgn="ctr"/>
                      <a:r>
                        <a:rPr lang="en-US" sz="700" b="0" i="0" u="none" strike="noStrike" dirty="0">
                          <a:solidFill>
                            <a:srgbClr val="000000"/>
                          </a:solidFill>
                          <a:effectLst/>
                          <a:latin typeface="Arial" panose="020B0604020202020204" pitchFamily="34" charset="0"/>
                        </a:rPr>
                        <a:t>0</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D"/>
                    </a:solidFill>
                  </a:tcPr>
                </a:tc>
                <a:tc>
                  <a:txBody>
                    <a:bodyPr/>
                    <a:lstStyle/>
                    <a:p>
                      <a:pPr algn="ctr" fontAlgn="ctr"/>
                      <a:r>
                        <a:rPr lang="en-US" sz="700" b="0" i="0" u="none" strike="noStrike" dirty="0">
                          <a:solidFill>
                            <a:srgbClr val="000000"/>
                          </a:solidFill>
                          <a:effectLst/>
                          <a:latin typeface="Arial" panose="020B0604020202020204" pitchFamily="34" charset="0"/>
                        </a:rPr>
                        <a:t>50</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D"/>
                    </a:solidFill>
                  </a:tcPr>
                </a:tc>
                <a:tc>
                  <a:txBody>
                    <a:bodyPr/>
                    <a:lstStyle/>
                    <a:p>
                      <a:pPr algn="ctr" fontAlgn="ctr"/>
                      <a:r>
                        <a:rPr lang="en-US" sz="700" b="0" i="0" u="none" strike="noStrike" dirty="0">
                          <a:solidFill>
                            <a:srgbClr val="000000"/>
                          </a:solidFill>
                          <a:effectLst/>
                          <a:latin typeface="Arial" panose="020B0604020202020204" pitchFamily="34" charset="0"/>
                        </a:rPr>
                        <a:t>16.6</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D"/>
                    </a:solidFill>
                  </a:tcPr>
                </a:tc>
                <a:tc>
                  <a:txBody>
                    <a:bodyPr/>
                    <a:lstStyle/>
                    <a:p>
                      <a:pPr algn="ctr" fontAlgn="ctr"/>
                      <a:r>
                        <a:rPr lang="en-US" sz="700" b="0" i="0" u="none" strike="noStrike" dirty="0">
                          <a:solidFill>
                            <a:srgbClr val="000000"/>
                          </a:solidFill>
                          <a:effectLst/>
                          <a:latin typeface="Arial" panose="020B0604020202020204" pitchFamily="34" charset="0"/>
                        </a:rPr>
                        <a:t>36</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D"/>
                    </a:solidFill>
                  </a:tcPr>
                </a:tc>
                <a:tc>
                  <a:txBody>
                    <a:bodyPr/>
                    <a:lstStyle/>
                    <a:p>
                      <a:pPr algn="ctr" fontAlgn="ctr"/>
                      <a:r>
                        <a:rPr lang="en-US" sz="700" b="0" i="0" u="none" strike="noStrike" dirty="0">
                          <a:solidFill>
                            <a:srgbClr val="000000"/>
                          </a:solidFill>
                          <a:effectLst/>
                          <a:latin typeface="Arial" panose="020B0604020202020204" pitchFamily="34" charset="0"/>
                        </a:rPr>
                        <a:t>20%</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D"/>
                    </a:solidFill>
                  </a:tcPr>
                </a:tc>
                <a:tc>
                  <a:txBody>
                    <a:bodyPr/>
                    <a:lstStyle/>
                    <a:p>
                      <a:pPr algn="ctr" fontAlgn="ctr"/>
                      <a:r>
                        <a:rPr lang="en-US" sz="700" b="0" i="0" u="none" strike="noStrike" dirty="0">
                          <a:solidFill>
                            <a:srgbClr val="000000"/>
                          </a:solidFill>
                          <a:effectLst/>
                          <a:latin typeface="Arial" panose="020B0604020202020204" pitchFamily="34" charset="0"/>
                        </a:rPr>
                        <a:t>8.06</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D"/>
                    </a:solidFill>
                  </a:tcPr>
                </a:tc>
                <a:tc>
                  <a:txBody>
                    <a:bodyPr/>
                    <a:lstStyle/>
                    <a:p>
                      <a:pPr algn="ctr" fontAlgn="ctr"/>
                      <a:r>
                        <a:rPr lang="en-US" sz="700" b="0" i="0" u="none" strike="noStrike" dirty="0">
                          <a:solidFill>
                            <a:srgbClr val="000000"/>
                          </a:solidFill>
                          <a:effectLst/>
                          <a:latin typeface="Arial" panose="020B0604020202020204" pitchFamily="34" charset="0"/>
                        </a:rPr>
                        <a:t>487.0</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D"/>
                    </a:solidFill>
                  </a:tcPr>
                </a:tc>
                <a:extLst>
                  <a:ext uri="{0D108BD9-81ED-4DB2-BD59-A6C34878D82A}">
                    <a16:rowId xmlns:a16="http://schemas.microsoft.com/office/drawing/2014/main" val="3719019080"/>
                  </a:ext>
                </a:extLst>
              </a:tr>
              <a:tr h="227872">
                <a:tc>
                  <a:txBody>
                    <a:bodyPr/>
                    <a:lstStyle/>
                    <a:p>
                      <a:pPr algn="l" fontAlgn="ctr"/>
                      <a:r>
                        <a:rPr lang="en-US" sz="700" b="0" i="0" u="none" strike="noStrike" dirty="0">
                          <a:solidFill>
                            <a:srgbClr val="000000"/>
                          </a:solidFill>
                          <a:effectLst/>
                          <a:latin typeface="Arial" panose="020B0604020202020204" pitchFamily="34" charset="0"/>
                        </a:rPr>
                        <a:t>Minor Rehabilitation</a:t>
                      </a:r>
                    </a:p>
                  </a:txBody>
                  <a:tcPr marL="62228"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D"/>
                    </a:solidFill>
                  </a:tcPr>
                </a:tc>
                <a:tc>
                  <a:txBody>
                    <a:bodyPr/>
                    <a:lstStyle/>
                    <a:p>
                      <a:pPr algn="ctr" fontAlgn="ctr"/>
                      <a:r>
                        <a:rPr lang="en-US" sz="700" b="0" i="0" u="none" strike="noStrike" dirty="0">
                          <a:solidFill>
                            <a:srgbClr val="000000"/>
                          </a:solidFill>
                          <a:effectLst/>
                          <a:latin typeface="Arial" panose="020B0604020202020204" pitchFamily="34" charset="0"/>
                        </a:rPr>
                        <a:t>50</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D"/>
                    </a:solidFill>
                  </a:tcPr>
                </a:tc>
                <a:tc>
                  <a:txBody>
                    <a:bodyPr/>
                    <a:lstStyle/>
                    <a:p>
                      <a:pPr algn="ctr" fontAlgn="ctr"/>
                      <a:r>
                        <a:rPr lang="en-US" sz="700" b="0" i="0" u="none" strike="noStrike" dirty="0">
                          <a:solidFill>
                            <a:srgbClr val="000000"/>
                          </a:solidFill>
                          <a:effectLst/>
                          <a:latin typeface="Arial" panose="020B0604020202020204" pitchFamily="34" charset="0"/>
                        </a:rPr>
                        <a:t>65</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D"/>
                    </a:solidFill>
                  </a:tcPr>
                </a:tc>
                <a:tc>
                  <a:txBody>
                    <a:bodyPr/>
                    <a:lstStyle/>
                    <a:p>
                      <a:pPr algn="ctr" fontAlgn="ctr"/>
                      <a:r>
                        <a:rPr lang="en-US" sz="700" b="0" i="0" u="none" strike="noStrike" dirty="0">
                          <a:solidFill>
                            <a:srgbClr val="000000"/>
                          </a:solidFill>
                          <a:effectLst/>
                          <a:latin typeface="Arial" panose="020B0604020202020204" pitchFamily="34" charset="0"/>
                        </a:rPr>
                        <a:t>14.2</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D"/>
                    </a:solidFill>
                  </a:tcPr>
                </a:tc>
                <a:tc>
                  <a:txBody>
                    <a:bodyPr/>
                    <a:lstStyle/>
                    <a:p>
                      <a:pPr algn="ctr" fontAlgn="ctr"/>
                      <a:r>
                        <a:rPr lang="en-US" sz="700" b="0" i="0" u="none" strike="noStrike" dirty="0">
                          <a:solidFill>
                            <a:srgbClr val="000000"/>
                          </a:solidFill>
                          <a:effectLst/>
                          <a:latin typeface="Arial" panose="020B0604020202020204" pitchFamily="34" charset="0"/>
                        </a:rPr>
                        <a:t>58</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D"/>
                    </a:solidFill>
                  </a:tcPr>
                </a:tc>
                <a:tc>
                  <a:txBody>
                    <a:bodyPr/>
                    <a:lstStyle/>
                    <a:p>
                      <a:pPr algn="ctr" fontAlgn="ctr"/>
                      <a:r>
                        <a:rPr lang="en-US" sz="700" b="0" i="0" u="none" strike="noStrike" dirty="0">
                          <a:solidFill>
                            <a:srgbClr val="000000"/>
                          </a:solidFill>
                          <a:effectLst/>
                          <a:latin typeface="Arial" panose="020B0604020202020204" pitchFamily="34" charset="0"/>
                        </a:rPr>
                        <a:t>17%</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D"/>
                    </a:solidFill>
                  </a:tcPr>
                </a:tc>
                <a:tc>
                  <a:txBody>
                    <a:bodyPr/>
                    <a:lstStyle/>
                    <a:p>
                      <a:pPr algn="ctr" fontAlgn="ctr"/>
                      <a:r>
                        <a:rPr lang="en-US" sz="700" b="0" i="0" u="none" strike="noStrike" dirty="0">
                          <a:solidFill>
                            <a:srgbClr val="000000"/>
                          </a:solidFill>
                          <a:effectLst/>
                          <a:latin typeface="Arial" panose="020B0604020202020204" pitchFamily="34" charset="0"/>
                        </a:rPr>
                        <a:t>2.21</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D"/>
                    </a:solidFill>
                  </a:tcPr>
                </a:tc>
                <a:tc>
                  <a:txBody>
                    <a:bodyPr/>
                    <a:lstStyle/>
                    <a:p>
                      <a:pPr algn="ctr" fontAlgn="ctr"/>
                      <a:r>
                        <a:rPr lang="en-US" sz="700" b="0" i="0" u="none" strike="noStrike" dirty="0">
                          <a:solidFill>
                            <a:srgbClr val="000000"/>
                          </a:solidFill>
                          <a:effectLst/>
                          <a:latin typeface="Arial" panose="020B0604020202020204" pitchFamily="34" charset="0"/>
                        </a:rPr>
                        <a:t>156.2</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D"/>
                    </a:solidFill>
                  </a:tcPr>
                </a:tc>
                <a:extLst>
                  <a:ext uri="{0D108BD9-81ED-4DB2-BD59-A6C34878D82A}">
                    <a16:rowId xmlns:a16="http://schemas.microsoft.com/office/drawing/2014/main" val="1930233966"/>
                  </a:ext>
                </a:extLst>
              </a:tr>
              <a:tr h="243721">
                <a:tc>
                  <a:txBody>
                    <a:bodyPr/>
                    <a:lstStyle/>
                    <a:p>
                      <a:pPr algn="l" fontAlgn="ctr"/>
                      <a:r>
                        <a:rPr lang="en-US" sz="700" b="0" i="0" u="none" strike="noStrike" dirty="0">
                          <a:solidFill>
                            <a:srgbClr val="000000"/>
                          </a:solidFill>
                          <a:effectLst/>
                          <a:latin typeface="Arial" panose="020B0604020202020204" pitchFamily="34" charset="0"/>
                        </a:rPr>
                        <a:t>Preventative Maintenance</a:t>
                      </a:r>
                    </a:p>
                  </a:txBody>
                  <a:tcPr marL="62228"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7FD"/>
                    </a:solidFill>
                  </a:tcPr>
                </a:tc>
                <a:tc>
                  <a:txBody>
                    <a:bodyPr/>
                    <a:lstStyle/>
                    <a:p>
                      <a:pPr algn="ctr" fontAlgn="ctr"/>
                      <a:r>
                        <a:rPr lang="en-US" sz="700" b="0" i="0" u="none" strike="noStrike" dirty="0">
                          <a:solidFill>
                            <a:srgbClr val="000000"/>
                          </a:solidFill>
                          <a:effectLst/>
                          <a:latin typeface="Arial" panose="020B0604020202020204" pitchFamily="34" charset="0"/>
                        </a:rPr>
                        <a:t>65</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7FD"/>
                    </a:solidFill>
                  </a:tcPr>
                </a:tc>
                <a:tc>
                  <a:txBody>
                    <a:bodyPr/>
                    <a:lstStyle/>
                    <a:p>
                      <a:pPr algn="ctr" fontAlgn="ctr"/>
                      <a:r>
                        <a:rPr lang="en-US" sz="700" b="0" i="0" u="none" strike="noStrike" dirty="0">
                          <a:solidFill>
                            <a:srgbClr val="000000"/>
                          </a:solidFill>
                          <a:effectLst/>
                          <a:latin typeface="Arial" panose="020B0604020202020204" pitchFamily="34" charset="0"/>
                        </a:rPr>
                        <a:t>80</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7FD"/>
                    </a:solidFill>
                  </a:tcPr>
                </a:tc>
                <a:tc>
                  <a:txBody>
                    <a:bodyPr/>
                    <a:lstStyle/>
                    <a:p>
                      <a:pPr algn="ctr" fontAlgn="ctr"/>
                      <a:r>
                        <a:rPr lang="en-US" sz="700" b="0" i="0" u="none" strike="noStrike" dirty="0">
                          <a:solidFill>
                            <a:srgbClr val="000000"/>
                          </a:solidFill>
                          <a:effectLst/>
                          <a:latin typeface="Arial" panose="020B0604020202020204" pitchFamily="34" charset="0"/>
                        </a:rPr>
                        <a:t>22.9</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7FD"/>
                    </a:solidFill>
                  </a:tcPr>
                </a:tc>
                <a:tc>
                  <a:txBody>
                    <a:bodyPr/>
                    <a:lstStyle/>
                    <a:p>
                      <a:pPr algn="ctr" fontAlgn="ctr"/>
                      <a:r>
                        <a:rPr lang="en-US" sz="700" b="0" i="0" u="none" strike="noStrike" dirty="0">
                          <a:solidFill>
                            <a:srgbClr val="000000"/>
                          </a:solidFill>
                          <a:effectLst/>
                          <a:latin typeface="Arial" panose="020B0604020202020204" pitchFamily="34" charset="0"/>
                        </a:rPr>
                        <a:t>69</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7FD"/>
                    </a:solidFill>
                  </a:tcPr>
                </a:tc>
                <a:tc>
                  <a:txBody>
                    <a:bodyPr/>
                    <a:lstStyle/>
                    <a:p>
                      <a:pPr algn="ctr" fontAlgn="ctr"/>
                      <a:r>
                        <a:rPr lang="en-US" sz="700" b="0" i="0" u="none" strike="noStrike" dirty="0">
                          <a:solidFill>
                            <a:srgbClr val="000000"/>
                          </a:solidFill>
                          <a:effectLst/>
                          <a:latin typeface="Arial" panose="020B0604020202020204" pitchFamily="34" charset="0"/>
                        </a:rPr>
                        <a:t>28%</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7FD"/>
                    </a:solidFill>
                  </a:tcPr>
                </a:tc>
                <a:tc>
                  <a:txBody>
                    <a:bodyPr/>
                    <a:lstStyle/>
                    <a:p>
                      <a:pPr algn="ctr" fontAlgn="ctr"/>
                      <a:r>
                        <a:rPr lang="en-US" sz="700" b="0" i="0" u="none" strike="noStrike" dirty="0">
                          <a:solidFill>
                            <a:srgbClr val="000000"/>
                          </a:solidFill>
                          <a:effectLst/>
                          <a:latin typeface="Arial" panose="020B0604020202020204" pitchFamily="34" charset="0"/>
                        </a:rPr>
                        <a:t>2.09</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7FD"/>
                    </a:solidFill>
                  </a:tcPr>
                </a:tc>
                <a:tc>
                  <a:txBody>
                    <a:bodyPr/>
                    <a:lstStyle/>
                    <a:p>
                      <a:pPr algn="ctr" fontAlgn="ctr"/>
                      <a:r>
                        <a:rPr lang="en-US" sz="700" b="0" i="0" u="none" strike="noStrike" dirty="0">
                          <a:solidFill>
                            <a:srgbClr val="000000"/>
                          </a:solidFill>
                          <a:effectLst/>
                          <a:latin typeface="Arial" panose="020B0604020202020204" pitchFamily="34" charset="0"/>
                        </a:rPr>
                        <a:t>91.3</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7FD"/>
                    </a:solidFill>
                  </a:tcPr>
                </a:tc>
                <a:extLst>
                  <a:ext uri="{0D108BD9-81ED-4DB2-BD59-A6C34878D82A}">
                    <a16:rowId xmlns:a16="http://schemas.microsoft.com/office/drawing/2014/main" val="2526502482"/>
                  </a:ext>
                </a:extLst>
              </a:tr>
              <a:tr h="214326">
                <a:tc>
                  <a:txBody>
                    <a:bodyPr/>
                    <a:lstStyle/>
                    <a:p>
                      <a:pPr algn="l" fontAlgn="ctr"/>
                      <a:r>
                        <a:rPr lang="en-US" sz="700" b="0" i="0" u="none" strike="noStrike" dirty="0">
                          <a:solidFill>
                            <a:srgbClr val="000000"/>
                          </a:solidFill>
                          <a:effectLst/>
                          <a:latin typeface="Arial" panose="020B0604020202020204" pitchFamily="34" charset="0"/>
                        </a:rPr>
                        <a:t>Routine Maintenance</a:t>
                      </a:r>
                    </a:p>
                  </a:txBody>
                  <a:tcPr marL="62228"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7FD"/>
                    </a:solidFill>
                  </a:tcPr>
                </a:tc>
                <a:tc>
                  <a:txBody>
                    <a:bodyPr/>
                    <a:lstStyle/>
                    <a:p>
                      <a:pPr algn="ctr" fontAlgn="ctr"/>
                      <a:r>
                        <a:rPr lang="en-US" sz="700" b="0" i="0" u="none" strike="noStrike" dirty="0">
                          <a:solidFill>
                            <a:srgbClr val="000000"/>
                          </a:solidFill>
                          <a:effectLst/>
                          <a:latin typeface="Arial" panose="020B0604020202020204" pitchFamily="34" charset="0"/>
                        </a:rPr>
                        <a:t>80</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7FD"/>
                    </a:solidFill>
                  </a:tcPr>
                </a:tc>
                <a:tc>
                  <a:txBody>
                    <a:bodyPr/>
                    <a:lstStyle/>
                    <a:p>
                      <a:pPr algn="ctr" fontAlgn="ctr"/>
                      <a:r>
                        <a:rPr lang="en-US" sz="700" b="0" i="0" u="none" strike="noStrike" dirty="0">
                          <a:solidFill>
                            <a:srgbClr val="000000"/>
                          </a:solidFill>
                          <a:effectLst/>
                          <a:latin typeface="Arial" panose="020B0604020202020204" pitchFamily="34" charset="0"/>
                        </a:rPr>
                        <a:t>94</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7FD"/>
                    </a:solidFill>
                  </a:tcPr>
                </a:tc>
                <a:tc>
                  <a:txBody>
                    <a:bodyPr/>
                    <a:lstStyle/>
                    <a:p>
                      <a:pPr algn="ctr" fontAlgn="ctr"/>
                      <a:r>
                        <a:rPr lang="en-US" sz="700" b="0" i="0" u="none" strike="noStrike" dirty="0">
                          <a:solidFill>
                            <a:srgbClr val="000000"/>
                          </a:solidFill>
                          <a:effectLst/>
                          <a:latin typeface="Arial" panose="020B0604020202020204" pitchFamily="34" charset="0"/>
                        </a:rPr>
                        <a:t>12.9</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7FD"/>
                    </a:solidFill>
                  </a:tcPr>
                </a:tc>
                <a:tc>
                  <a:txBody>
                    <a:bodyPr/>
                    <a:lstStyle/>
                    <a:p>
                      <a:pPr algn="ctr" fontAlgn="ctr"/>
                      <a:r>
                        <a:rPr lang="en-US" sz="700" b="0" i="0" u="none" strike="noStrike" dirty="0">
                          <a:solidFill>
                            <a:srgbClr val="000000"/>
                          </a:solidFill>
                          <a:effectLst/>
                          <a:latin typeface="Arial" panose="020B0604020202020204" pitchFamily="34" charset="0"/>
                        </a:rPr>
                        <a:t>89</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7FD"/>
                    </a:solidFill>
                  </a:tcPr>
                </a:tc>
                <a:tc>
                  <a:txBody>
                    <a:bodyPr/>
                    <a:lstStyle/>
                    <a:p>
                      <a:pPr algn="ctr" fontAlgn="ctr"/>
                      <a:r>
                        <a:rPr lang="en-US" sz="700" b="0" i="0" u="none" strike="noStrike" dirty="0">
                          <a:solidFill>
                            <a:srgbClr val="000000"/>
                          </a:solidFill>
                          <a:effectLst/>
                          <a:latin typeface="Arial" panose="020B0604020202020204" pitchFamily="34" charset="0"/>
                        </a:rPr>
                        <a:t>16%</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7FD"/>
                    </a:solidFill>
                  </a:tcPr>
                </a:tc>
                <a:tc>
                  <a:txBody>
                    <a:bodyPr/>
                    <a:lstStyle/>
                    <a:p>
                      <a:pPr algn="ctr" fontAlgn="ctr"/>
                      <a:r>
                        <a:rPr lang="en-US" sz="700" b="0" i="0" u="none" strike="noStrike" dirty="0">
                          <a:solidFill>
                            <a:srgbClr val="000000"/>
                          </a:solidFill>
                          <a:effectLst/>
                          <a:latin typeface="Arial" panose="020B0604020202020204" pitchFamily="34" charset="0"/>
                        </a:rPr>
                        <a:t>0.09</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7FD"/>
                    </a:solidFill>
                  </a:tcPr>
                </a:tc>
                <a:tc>
                  <a:txBody>
                    <a:bodyPr/>
                    <a:lstStyle/>
                    <a:p>
                      <a:pPr algn="ctr" fontAlgn="ctr"/>
                      <a:r>
                        <a:rPr lang="en-US" sz="700" b="0" i="0" u="none" strike="noStrike" dirty="0">
                          <a:solidFill>
                            <a:srgbClr val="000000"/>
                          </a:solidFill>
                          <a:effectLst/>
                          <a:latin typeface="Arial" panose="020B0604020202020204" pitchFamily="34" charset="0"/>
                        </a:rPr>
                        <a:t>6.7</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7FD"/>
                    </a:solidFill>
                  </a:tcPr>
                </a:tc>
                <a:extLst>
                  <a:ext uri="{0D108BD9-81ED-4DB2-BD59-A6C34878D82A}">
                    <a16:rowId xmlns:a16="http://schemas.microsoft.com/office/drawing/2014/main" val="3779617012"/>
                  </a:ext>
                </a:extLst>
              </a:tr>
              <a:tr h="253190">
                <a:tc>
                  <a:txBody>
                    <a:bodyPr/>
                    <a:lstStyle/>
                    <a:p>
                      <a:pPr algn="l" fontAlgn="ctr"/>
                      <a:r>
                        <a:rPr lang="en-US" sz="700" b="0" i="0" u="none" strike="noStrike" dirty="0">
                          <a:solidFill>
                            <a:srgbClr val="000000"/>
                          </a:solidFill>
                          <a:effectLst/>
                          <a:latin typeface="Arial" panose="020B0604020202020204" pitchFamily="34" charset="0"/>
                        </a:rPr>
                        <a:t>No Maintenance Required</a:t>
                      </a:r>
                    </a:p>
                  </a:txBody>
                  <a:tcPr marL="62228"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700" b="0" i="0" u="none" strike="noStrike" dirty="0">
                          <a:solidFill>
                            <a:srgbClr val="000000"/>
                          </a:solidFill>
                          <a:effectLst/>
                          <a:latin typeface="Arial" panose="020B0604020202020204" pitchFamily="34" charset="0"/>
                        </a:rPr>
                        <a:t>94</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700" b="0" i="0" u="none" strike="noStrike" dirty="0">
                          <a:solidFill>
                            <a:srgbClr val="000000"/>
                          </a:solidFill>
                          <a:effectLst/>
                          <a:latin typeface="Arial" panose="020B0604020202020204" pitchFamily="34" charset="0"/>
                        </a:rPr>
                        <a:t>100</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700" b="0" i="0" u="none" strike="noStrike" dirty="0">
                          <a:solidFill>
                            <a:srgbClr val="000000"/>
                          </a:solidFill>
                          <a:effectLst/>
                          <a:latin typeface="Arial" panose="020B0604020202020204" pitchFamily="34" charset="0"/>
                        </a:rPr>
                        <a:t>15.8</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700" b="0" i="0" u="none" strike="noStrike" dirty="0">
                          <a:solidFill>
                            <a:srgbClr val="000000"/>
                          </a:solidFill>
                          <a:effectLst/>
                          <a:latin typeface="Arial" panose="020B0604020202020204" pitchFamily="34" charset="0"/>
                        </a:rPr>
                        <a:t>97</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700" b="0" i="0" u="none" strike="noStrike" dirty="0">
                          <a:solidFill>
                            <a:srgbClr val="000000"/>
                          </a:solidFill>
                          <a:effectLst/>
                          <a:latin typeface="Arial" panose="020B0604020202020204" pitchFamily="34" charset="0"/>
                        </a:rPr>
                        <a:t>19%</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700" b="0" i="0" u="none" strike="noStrike" dirty="0">
                          <a:solidFill>
                            <a:srgbClr val="000000"/>
                          </a:solidFill>
                          <a:effectLst/>
                          <a:latin typeface="Arial" panose="020B0604020202020204" pitchFamily="34" charset="0"/>
                        </a:rPr>
                        <a:t>0.00</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700" b="0" i="0" u="none" strike="noStrike" dirty="0">
                          <a:solidFill>
                            <a:srgbClr val="000000"/>
                          </a:solidFill>
                          <a:effectLst/>
                          <a:latin typeface="Arial" panose="020B0604020202020204" pitchFamily="34" charset="0"/>
                        </a:rPr>
                        <a:t>0.0</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928012298"/>
                  </a:ext>
                </a:extLst>
              </a:tr>
              <a:tr h="243721">
                <a:tc>
                  <a:txBody>
                    <a:bodyPr/>
                    <a:lstStyle/>
                    <a:p>
                      <a:pPr algn="l" fontAlgn="b"/>
                      <a:endParaRPr lang="en-US" sz="700" b="0" i="0" u="none" strike="noStrike" dirty="0">
                        <a:solidFill>
                          <a:srgbClr val="000000"/>
                        </a:solidFill>
                        <a:effectLst/>
                        <a:latin typeface="Arial" panose="020B0604020202020204" pitchFamily="34" charset="0"/>
                      </a:endParaRPr>
                    </a:p>
                  </a:txBody>
                  <a:tcPr marL="6914" marR="6914" marT="691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2">
                  <a:txBody>
                    <a:bodyPr/>
                    <a:lstStyle/>
                    <a:p>
                      <a:pPr algn="l" fontAlgn="ctr"/>
                      <a:r>
                        <a:rPr lang="en-US" sz="700" b="0" i="0" u="none" strike="noStrike" dirty="0">
                          <a:solidFill>
                            <a:srgbClr val="000000"/>
                          </a:solidFill>
                          <a:effectLst/>
                          <a:latin typeface="Arial" panose="020B0604020202020204" pitchFamily="34" charset="0"/>
                        </a:rPr>
                        <a:t>Accepted Asphalt Roads</a:t>
                      </a:r>
                    </a:p>
                  </a:txBody>
                  <a:tcPr marL="124456"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700" b="0" i="0" u="none" strike="noStrike" dirty="0">
                          <a:solidFill>
                            <a:srgbClr val="000000"/>
                          </a:solidFill>
                          <a:effectLst/>
                          <a:latin typeface="Arial" panose="020B0604020202020204" pitchFamily="34" charset="0"/>
                        </a:rPr>
                        <a:t>82.2</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Arial" panose="020B0604020202020204" pitchFamily="34" charset="0"/>
                        </a:rPr>
                        <a:t> </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700" b="0" i="0" u="none" strike="noStrike" dirty="0">
                          <a:solidFill>
                            <a:srgbClr val="000000"/>
                          </a:solidFill>
                          <a:effectLst/>
                          <a:latin typeface="Arial" panose="020B0604020202020204" pitchFamily="34" charset="0"/>
                        </a:rPr>
                        <a:t>Total</a:t>
                      </a:r>
                    </a:p>
                  </a:txBody>
                  <a:tcPr marL="6914" marR="124456" marT="691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700" b="0" i="0" u="none" strike="noStrike" dirty="0">
                          <a:solidFill>
                            <a:srgbClr val="000000"/>
                          </a:solidFill>
                          <a:effectLst/>
                          <a:latin typeface="Arial" panose="020B0604020202020204" pitchFamily="34" charset="0"/>
                        </a:rPr>
                        <a:t>12.45</a:t>
                      </a:r>
                    </a:p>
                  </a:txBody>
                  <a:tcPr marL="6914" marR="6914" marT="691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n-US" sz="700" b="0" i="0" u="none" strike="noStrike" dirty="0">
                        <a:solidFill>
                          <a:srgbClr val="000000"/>
                        </a:solidFill>
                        <a:effectLst/>
                        <a:latin typeface="Arial" panose="020B0604020202020204" pitchFamily="34" charset="0"/>
                      </a:endParaRPr>
                    </a:p>
                  </a:txBody>
                  <a:tcPr marL="6914" marR="6914" marT="691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10032491"/>
                  </a:ext>
                </a:extLst>
              </a:tr>
              <a:tr h="126496">
                <a:tc>
                  <a:txBody>
                    <a:bodyPr/>
                    <a:lstStyle/>
                    <a:p>
                      <a:pPr algn="l" fontAlgn="b"/>
                      <a:endParaRPr lang="en-US" sz="700" b="0" i="0" u="none" strike="noStrike" dirty="0">
                        <a:solidFill>
                          <a:srgbClr val="000000"/>
                        </a:solidFill>
                        <a:effectLst/>
                        <a:latin typeface="Arial" panose="020B0604020202020204" pitchFamily="34" charset="0"/>
                      </a:endParaRPr>
                    </a:p>
                  </a:txBody>
                  <a:tcPr marL="6914" marR="6914" marT="6914"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en-US" sz="700" b="0" i="0" u="none" strike="noStrike" dirty="0">
                          <a:solidFill>
                            <a:srgbClr val="000000"/>
                          </a:solidFill>
                          <a:effectLst/>
                          <a:latin typeface="Arial" panose="020B0604020202020204" pitchFamily="34" charset="0"/>
                        </a:rPr>
                        <a:t>Private Roads</a:t>
                      </a:r>
                    </a:p>
                  </a:txBody>
                  <a:tcPr marL="124456"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700" b="0" i="0" u="none" strike="noStrike" dirty="0">
                          <a:solidFill>
                            <a:srgbClr val="000000"/>
                          </a:solidFill>
                          <a:effectLst/>
                          <a:latin typeface="Arial" panose="020B0604020202020204" pitchFamily="34" charset="0"/>
                        </a:rPr>
                        <a:t>19.7</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Arial" panose="020B0604020202020204" pitchFamily="34" charset="0"/>
                      </a:endParaRPr>
                    </a:p>
                  </a:txBody>
                  <a:tcPr marL="6914" marR="6914" marT="691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dirty="0">
                        <a:solidFill>
                          <a:srgbClr val="000000"/>
                        </a:solidFill>
                        <a:effectLst/>
                        <a:latin typeface="Arial" panose="020B0604020202020204" pitchFamily="34" charset="0"/>
                      </a:endParaRPr>
                    </a:p>
                  </a:txBody>
                  <a:tcPr marL="6914" marR="6914" marT="691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solidFill>
                          <a:srgbClr val="000000"/>
                        </a:solidFill>
                        <a:effectLst/>
                        <a:latin typeface="Arial" panose="020B0604020202020204" pitchFamily="34" charset="0"/>
                      </a:endParaRPr>
                    </a:p>
                  </a:txBody>
                  <a:tcPr marL="6914" marR="6914" marT="691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solidFill>
                          <a:srgbClr val="000000"/>
                        </a:solidFill>
                        <a:effectLst/>
                        <a:latin typeface="Arial" panose="020B0604020202020204" pitchFamily="34" charset="0"/>
                      </a:endParaRPr>
                    </a:p>
                  </a:txBody>
                  <a:tcPr marL="6914" marR="6914" marT="6914" marB="0" anchor="b">
                    <a:lnL>
                      <a:noFill/>
                    </a:lnL>
                    <a:lnR>
                      <a:noFill/>
                    </a:lnR>
                    <a:lnT>
                      <a:noFill/>
                    </a:lnT>
                    <a:lnB>
                      <a:noFill/>
                    </a:lnB>
                  </a:tcPr>
                </a:tc>
                <a:extLst>
                  <a:ext uri="{0D108BD9-81ED-4DB2-BD59-A6C34878D82A}">
                    <a16:rowId xmlns:a16="http://schemas.microsoft.com/office/drawing/2014/main" val="2886128187"/>
                  </a:ext>
                </a:extLst>
              </a:tr>
              <a:tr h="126496">
                <a:tc>
                  <a:txBody>
                    <a:bodyPr/>
                    <a:lstStyle/>
                    <a:p>
                      <a:pPr algn="l" fontAlgn="b"/>
                      <a:endParaRPr lang="en-US" sz="700" b="0" i="0" u="none" strike="noStrike" dirty="0">
                        <a:solidFill>
                          <a:srgbClr val="000000"/>
                        </a:solidFill>
                        <a:effectLst/>
                        <a:latin typeface="Arial" panose="020B0604020202020204" pitchFamily="34" charset="0"/>
                      </a:endParaRPr>
                    </a:p>
                  </a:txBody>
                  <a:tcPr marL="6914" marR="6914" marT="6914"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en-US" sz="700" b="0" i="0" u="none" strike="noStrike" dirty="0">
                          <a:solidFill>
                            <a:srgbClr val="000000"/>
                          </a:solidFill>
                          <a:effectLst/>
                          <a:latin typeface="Arial" panose="020B0604020202020204" pitchFamily="34" charset="0"/>
                        </a:rPr>
                        <a:t>State Roads</a:t>
                      </a:r>
                    </a:p>
                  </a:txBody>
                  <a:tcPr marL="124456"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700" b="0" i="0" u="none" strike="noStrike" dirty="0">
                          <a:solidFill>
                            <a:srgbClr val="000000"/>
                          </a:solidFill>
                          <a:effectLst/>
                          <a:latin typeface="Arial" panose="020B0604020202020204" pitchFamily="34" charset="0"/>
                        </a:rPr>
                        <a:t>11.4</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Arial" panose="020B0604020202020204" pitchFamily="34" charset="0"/>
                      </a:endParaRPr>
                    </a:p>
                  </a:txBody>
                  <a:tcPr marL="6914" marR="6914" marT="691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dirty="0">
                        <a:solidFill>
                          <a:srgbClr val="000000"/>
                        </a:solidFill>
                        <a:effectLst/>
                        <a:latin typeface="Arial" panose="020B0604020202020204" pitchFamily="34" charset="0"/>
                      </a:endParaRPr>
                    </a:p>
                  </a:txBody>
                  <a:tcPr marL="6914" marR="6914" marT="6914" marB="0" anchor="b">
                    <a:lnL>
                      <a:noFill/>
                    </a:lnL>
                    <a:lnR>
                      <a:noFill/>
                    </a:lnR>
                    <a:lnT>
                      <a:noFill/>
                    </a:lnT>
                    <a:lnB>
                      <a:noFill/>
                    </a:lnB>
                  </a:tcPr>
                </a:tc>
                <a:tc>
                  <a:txBody>
                    <a:bodyPr/>
                    <a:lstStyle/>
                    <a:p>
                      <a:pPr algn="l" fontAlgn="b"/>
                      <a:endParaRPr lang="en-US" sz="700" b="0" i="0" u="none" strike="noStrike" dirty="0">
                        <a:solidFill>
                          <a:srgbClr val="000000"/>
                        </a:solidFill>
                        <a:effectLst/>
                        <a:latin typeface="Arial" panose="020B0604020202020204" pitchFamily="34" charset="0"/>
                      </a:endParaRPr>
                    </a:p>
                  </a:txBody>
                  <a:tcPr marL="6914" marR="6914" marT="6914" marB="0" anchor="b">
                    <a:lnL>
                      <a:noFill/>
                    </a:lnL>
                    <a:lnR>
                      <a:noFill/>
                    </a:lnR>
                    <a:lnT>
                      <a:noFill/>
                    </a:lnT>
                    <a:lnB>
                      <a:noFill/>
                    </a:lnB>
                  </a:tcPr>
                </a:tc>
                <a:tc>
                  <a:txBody>
                    <a:bodyPr/>
                    <a:lstStyle/>
                    <a:p>
                      <a:pPr algn="l" fontAlgn="b"/>
                      <a:endParaRPr lang="en-US" sz="700" b="0" i="0" u="none" strike="noStrike" dirty="0">
                        <a:solidFill>
                          <a:srgbClr val="000000"/>
                        </a:solidFill>
                        <a:effectLst/>
                        <a:latin typeface="Arial" panose="020B0604020202020204" pitchFamily="34" charset="0"/>
                      </a:endParaRPr>
                    </a:p>
                  </a:txBody>
                  <a:tcPr marL="6914" marR="6914" marT="6914" marB="0" anchor="b">
                    <a:lnL>
                      <a:noFill/>
                    </a:lnL>
                    <a:lnR>
                      <a:noFill/>
                    </a:lnR>
                    <a:lnT>
                      <a:noFill/>
                    </a:lnT>
                    <a:lnB>
                      <a:noFill/>
                    </a:lnB>
                  </a:tcPr>
                </a:tc>
                <a:extLst>
                  <a:ext uri="{0D108BD9-81ED-4DB2-BD59-A6C34878D82A}">
                    <a16:rowId xmlns:a16="http://schemas.microsoft.com/office/drawing/2014/main" val="1419912061"/>
                  </a:ext>
                </a:extLst>
              </a:tr>
              <a:tr h="126496">
                <a:tc>
                  <a:txBody>
                    <a:bodyPr/>
                    <a:lstStyle/>
                    <a:p>
                      <a:pPr algn="l" fontAlgn="b"/>
                      <a:endParaRPr lang="en-US" sz="700" b="0" i="0" u="none" strike="noStrike" dirty="0">
                        <a:solidFill>
                          <a:srgbClr val="000000"/>
                        </a:solidFill>
                        <a:effectLst/>
                        <a:latin typeface="Arial" panose="020B0604020202020204" pitchFamily="34" charset="0"/>
                      </a:endParaRPr>
                    </a:p>
                  </a:txBody>
                  <a:tcPr marL="6914" marR="6914" marT="6914"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en-US" sz="700" b="0" i="0" u="none" strike="noStrike" dirty="0">
                          <a:solidFill>
                            <a:srgbClr val="000000"/>
                          </a:solidFill>
                          <a:effectLst/>
                          <a:latin typeface="Arial" panose="020B0604020202020204" pitchFamily="34" charset="0"/>
                        </a:rPr>
                        <a:t>Gravel Roads</a:t>
                      </a:r>
                    </a:p>
                  </a:txBody>
                  <a:tcPr marL="124456"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700" b="0" i="0" u="none" strike="noStrike" dirty="0">
                          <a:solidFill>
                            <a:srgbClr val="000000"/>
                          </a:solidFill>
                          <a:effectLst/>
                          <a:latin typeface="Arial" panose="020B0604020202020204" pitchFamily="34" charset="0"/>
                        </a:rPr>
                        <a:t>1.5</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Arial" panose="020B0604020202020204" pitchFamily="34" charset="0"/>
                      </a:endParaRPr>
                    </a:p>
                  </a:txBody>
                  <a:tcPr marL="6914" marR="6914" marT="691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dirty="0">
                        <a:solidFill>
                          <a:srgbClr val="000000"/>
                        </a:solidFill>
                        <a:effectLst/>
                        <a:latin typeface="Arial" panose="020B0604020202020204" pitchFamily="34" charset="0"/>
                      </a:endParaRPr>
                    </a:p>
                  </a:txBody>
                  <a:tcPr marL="6914" marR="6914" marT="6914" marB="0" anchor="b">
                    <a:lnL>
                      <a:noFill/>
                    </a:lnL>
                    <a:lnR>
                      <a:noFill/>
                    </a:lnR>
                    <a:lnT>
                      <a:noFill/>
                    </a:lnT>
                    <a:lnB>
                      <a:noFill/>
                    </a:lnB>
                  </a:tcPr>
                </a:tc>
                <a:tc>
                  <a:txBody>
                    <a:bodyPr/>
                    <a:lstStyle/>
                    <a:p>
                      <a:pPr algn="l" fontAlgn="b"/>
                      <a:endParaRPr lang="en-US" sz="700" b="0" i="0" u="none" strike="noStrike" dirty="0">
                        <a:solidFill>
                          <a:srgbClr val="000000"/>
                        </a:solidFill>
                        <a:effectLst/>
                        <a:latin typeface="Arial" panose="020B0604020202020204" pitchFamily="34" charset="0"/>
                      </a:endParaRPr>
                    </a:p>
                  </a:txBody>
                  <a:tcPr marL="6914" marR="6914" marT="6914" marB="0" anchor="b">
                    <a:lnL>
                      <a:noFill/>
                    </a:lnL>
                    <a:lnR>
                      <a:noFill/>
                    </a:lnR>
                    <a:lnT>
                      <a:noFill/>
                    </a:lnT>
                    <a:lnB>
                      <a:noFill/>
                    </a:lnB>
                  </a:tcPr>
                </a:tc>
                <a:tc>
                  <a:txBody>
                    <a:bodyPr/>
                    <a:lstStyle/>
                    <a:p>
                      <a:pPr algn="l" fontAlgn="b"/>
                      <a:endParaRPr lang="en-US" sz="700" b="0" i="0" u="none" strike="noStrike" dirty="0">
                        <a:solidFill>
                          <a:srgbClr val="000000"/>
                        </a:solidFill>
                        <a:effectLst/>
                        <a:latin typeface="Arial" panose="020B0604020202020204" pitchFamily="34" charset="0"/>
                      </a:endParaRPr>
                    </a:p>
                  </a:txBody>
                  <a:tcPr marL="6914" marR="6914" marT="6914" marB="0" anchor="b">
                    <a:lnL>
                      <a:noFill/>
                    </a:lnL>
                    <a:lnR>
                      <a:noFill/>
                    </a:lnR>
                    <a:lnT>
                      <a:noFill/>
                    </a:lnT>
                    <a:lnB>
                      <a:noFill/>
                    </a:lnB>
                  </a:tcPr>
                </a:tc>
                <a:extLst>
                  <a:ext uri="{0D108BD9-81ED-4DB2-BD59-A6C34878D82A}">
                    <a16:rowId xmlns:a16="http://schemas.microsoft.com/office/drawing/2014/main" val="2262590347"/>
                  </a:ext>
                </a:extLst>
              </a:tr>
              <a:tr h="126496">
                <a:tc>
                  <a:txBody>
                    <a:bodyPr/>
                    <a:lstStyle/>
                    <a:p>
                      <a:pPr algn="l" fontAlgn="b"/>
                      <a:endParaRPr lang="en-US" sz="700" b="0" i="0" u="none" strike="noStrike" dirty="0">
                        <a:solidFill>
                          <a:srgbClr val="000000"/>
                        </a:solidFill>
                        <a:effectLst/>
                        <a:latin typeface="Arial" panose="020B0604020202020204" pitchFamily="34" charset="0"/>
                      </a:endParaRPr>
                    </a:p>
                  </a:txBody>
                  <a:tcPr marL="6914" marR="6914" marT="6914"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en-US" sz="700" b="0" i="0" u="none" strike="noStrike" dirty="0">
                          <a:solidFill>
                            <a:srgbClr val="000000"/>
                          </a:solidFill>
                          <a:effectLst/>
                          <a:latin typeface="Arial" panose="020B0604020202020204" pitchFamily="34" charset="0"/>
                        </a:rPr>
                        <a:t>Total Roads</a:t>
                      </a:r>
                    </a:p>
                  </a:txBody>
                  <a:tcPr marL="124456"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700" b="0" i="0" u="none" strike="noStrike" dirty="0">
                          <a:solidFill>
                            <a:srgbClr val="000000"/>
                          </a:solidFill>
                          <a:effectLst/>
                          <a:latin typeface="Arial" panose="020B0604020202020204" pitchFamily="34" charset="0"/>
                        </a:rPr>
                        <a:t>114.8</a:t>
                      </a:r>
                    </a:p>
                  </a:txBody>
                  <a:tcPr marL="6914" marR="6914" marT="6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700" b="0" i="0" u="none" strike="noStrike" dirty="0">
                        <a:solidFill>
                          <a:srgbClr val="000000"/>
                        </a:solidFill>
                        <a:effectLst/>
                        <a:latin typeface="Arial" panose="020B0604020202020204" pitchFamily="34" charset="0"/>
                      </a:endParaRPr>
                    </a:p>
                  </a:txBody>
                  <a:tcPr marL="6914" marR="6914" marT="691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dirty="0">
                        <a:solidFill>
                          <a:srgbClr val="000000"/>
                        </a:solidFill>
                        <a:effectLst/>
                        <a:latin typeface="Arial" panose="020B0604020202020204" pitchFamily="34" charset="0"/>
                      </a:endParaRPr>
                    </a:p>
                  </a:txBody>
                  <a:tcPr marL="6914" marR="6914" marT="6914" marB="0" anchor="b">
                    <a:lnL>
                      <a:noFill/>
                    </a:lnL>
                    <a:lnR>
                      <a:noFill/>
                    </a:lnR>
                    <a:lnT>
                      <a:noFill/>
                    </a:lnT>
                    <a:lnB>
                      <a:noFill/>
                    </a:lnB>
                  </a:tcPr>
                </a:tc>
                <a:tc>
                  <a:txBody>
                    <a:bodyPr/>
                    <a:lstStyle/>
                    <a:p>
                      <a:pPr algn="l" fontAlgn="b"/>
                      <a:endParaRPr lang="en-US" sz="700" b="0" i="0" u="none" strike="noStrike" dirty="0">
                        <a:solidFill>
                          <a:srgbClr val="000000"/>
                        </a:solidFill>
                        <a:effectLst/>
                        <a:latin typeface="Arial" panose="020B0604020202020204" pitchFamily="34" charset="0"/>
                      </a:endParaRPr>
                    </a:p>
                  </a:txBody>
                  <a:tcPr marL="6914" marR="6914" marT="6914" marB="0" anchor="b">
                    <a:lnL>
                      <a:noFill/>
                    </a:lnL>
                    <a:lnR>
                      <a:noFill/>
                    </a:lnR>
                    <a:lnT>
                      <a:noFill/>
                    </a:lnT>
                    <a:lnB>
                      <a:noFill/>
                    </a:lnB>
                  </a:tcPr>
                </a:tc>
                <a:tc>
                  <a:txBody>
                    <a:bodyPr/>
                    <a:lstStyle/>
                    <a:p>
                      <a:pPr algn="l" fontAlgn="b"/>
                      <a:endParaRPr lang="en-US" sz="700" b="0" i="0" u="none" strike="noStrike" dirty="0">
                        <a:solidFill>
                          <a:srgbClr val="000000"/>
                        </a:solidFill>
                        <a:effectLst/>
                        <a:latin typeface="Arial" panose="020B0604020202020204" pitchFamily="34" charset="0"/>
                      </a:endParaRPr>
                    </a:p>
                  </a:txBody>
                  <a:tcPr marL="6914" marR="6914" marT="6914" marB="0" anchor="b">
                    <a:lnL>
                      <a:noFill/>
                    </a:lnL>
                    <a:lnR>
                      <a:noFill/>
                    </a:lnR>
                    <a:lnT>
                      <a:noFill/>
                    </a:lnT>
                    <a:lnB>
                      <a:noFill/>
                    </a:lnB>
                  </a:tcPr>
                </a:tc>
                <a:extLst>
                  <a:ext uri="{0D108BD9-81ED-4DB2-BD59-A6C34878D82A}">
                    <a16:rowId xmlns:a16="http://schemas.microsoft.com/office/drawing/2014/main" val="172251592"/>
                  </a:ext>
                </a:extLst>
              </a:tr>
            </a:tbl>
          </a:graphicData>
        </a:graphic>
      </p:graphicFrame>
      <p:sp>
        <p:nvSpPr>
          <p:cNvPr id="11" name="TextBox 10">
            <a:extLst>
              <a:ext uri="{FF2B5EF4-FFF2-40B4-BE49-F238E27FC236}">
                <a16:creationId xmlns:a16="http://schemas.microsoft.com/office/drawing/2014/main" id="{3EA80938-B19E-389C-6936-36DE4AD642E3}"/>
              </a:ext>
            </a:extLst>
          </p:cNvPr>
          <p:cNvSpPr txBox="1"/>
          <p:nvPr/>
        </p:nvSpPr>
        <p:spPr>
          <a:xfrm>
            <a:off x="114300" y="4351208"/>
            <a:ext cx="8382000" cy="2308324"/>
          </a:xfrm>
          <a:prstGeom prst="rect">
            <a:avLst/>
          </a:prstGeom>
          <a:noFill/>
        </p:spPr>
        <p:txBody>
          <a:bodyPr wrap="square">
            <a:spAutoFit/>
          </a:bodyPr>
          <a:lstStyle/>
          <a:p>
            <a:pPr marL="285750" indent="-285750">
              <a:buFont typeface="Arial" panose="020B0604020202020204" pitchFamily="34" charset="0"/>
              <a:buChar char="•"/>
            </a:pPr>
            <a:r>
              <a:rPr lang="en-US" sz="1200" dirty="0"/>
              <a:t>A multi-year approach is required to address the outstanding road issues (to achieve an average RSR of 70 (and beyond if recommended).  Road conditions were organized into RSR bands to develop a prioritization of the paving work to be done and a multi-year plan is proposed to address the outstanding road issues.</a:t>
            </a:r>
          </a:p>
          <a:p>
            <a:pPr marL="285750" indent="-285750">
              <a:buFont typeface="Arial" panose="020B0604020202020204" pitchFamily="34" charset="0"/>
              <a:buChar char="•"/>
            </a:pPr>
            <a:endParaRPr lang="en-US" sz="1200" dirty="0"/>
          </a:p>
          <a:p>
            <a:pPr marL="285750" indent="-285750">
              <a:buFont typeface="Arial" panose="020B0604020202020204" pitchFamily="34" charset="0"/>
              <a:buChar char="•"/>
            </a:pPr>
            <a:r>
              <a:rPr lang="en-US" sz="1200" dirty="0"/>
              <a:t>By prioritizing the roads requiring major and minor rehabilitation in the next year, we can achieve an RSR rating 70 with an investment of $4.6m;  an additional investment of $3.0m in 2025 is estimated to bring our roads to an average RSR of 77 which puts the Town in a position where a disciplined road maintenance plan going forward will require modest funds to keep our roads in good to excellent condition.</a:t>
            </a:r>
          </a:p>
          <a:p>
            <a:pPr marL="285750" indent="-285750">
              <a:buFont typeface="Arial" panose="020B0604020202020204" pitchFamily="34" charset="0"/>
              <a:buChar char="•"/>
            </a:pPr>
            <a:endParaRPr lang="en-US" sz="1200" dirty="0"/>
          </a:p>
          <a:p>
            <a:pPr marL="285750" indent="-285750">
              <a:buFont typeface="Arial" panose="020B0604020202020204" pitchFamily="34" charset="0"/>
              <a:buChar char="•"/>
            </a:pPr>
            <a:r>
              <a:rPr lang="en-US" sz="1200" dirty="0"/>
              <a:t>In the proposed budget is is recommended that the town finances most of the funds needed to address the near-term critical paving needs.</a:t>
            </a:r>
          </a:p>
          <a:p>
            <a:pPr marL="285750" indent="-285750">
              <a:buFont typeface="Arial" panose="020B0604020202020204" pitchFamily="34" charset="0"/>
              <a:buChar char="•"/>
            </a:pPr>
            <a:endParaRPr lang="en-US" sz="1200" dirty="0"/>
          </a:p>
        </p:txBody>
      </p:sp>
    </p:spTree>
    <p:extLst>
      <p:ext uri="{BB962C8B-B14F-4D97-AF65-F5344CB8AC3E}">
        <p14:creationId xmlns:p14="http://schemas.microsoft.com/office/powerpoint/2010/main" val="2857979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68257AB-66E1-F444-A744-633F9E8FEA48}"/>
              </a:ext>
            </a:extLst>
          </p:cNvPr>
          <p:cNvPicPr>
            <a:picLocks noChangeAspect="1"/>
          </p:cNvPicPr>
          <p:nvPr/>
        </p:nvPicPr>
        <p:blipFill rotWithShape="1">
          <a:blip r:embed="rId3"/>
          <a:srcRect l="1801" t="22165" r="31086" b="1"/>
          <a:stretch/>
        </p:blipFill>
        <p:spPr>
          <a:xfrm>
            <a:off x="18308" y="0"/>
            <a:ext cx="8610600" cy="804214"/>
          </a:xfrm>
          <a:prstGeom prst="rect">
            <a:avLst/>
          </a:prstGeom>
        </p:spPr>
      </p:pic>
      <p:sp>
        <p:nvSpPr>
          <p:cNvPr id="3" name="Title 2"/>
          <p:cNvSpPr>
            <a:spLocks noGrp="1"/>
          </p:cNvSpPr>
          <p:nvPr>
            <p:ph type="title"/>
          </p:nvPr>
        </p:nvSpPr>
        <p:spPr>
          <a:xfrm>
            <a:off x="500515" y="264668"/>
            <a:ext cx="8229600" cy="1087424"/>
          </a:xfrm>
        </p:spPr>
        <p:txBody>
          <a:bodyPr>
            <a:normAutofit/>
          </a:bodyPr>
          <a:lstStyle/>
          <a:p>
            <a:pPr algn="ctr"/>
            <a:r>
              <a:rPr lang="en-US" b="1" dirty="0">
                <a:solidFill>
                  <a:srgbClr val="0070C0"/>
                </a:solidFill>
              </a:rPr>
              <a:t>Capital Improvements History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7938873"/>
              </p:ext>
            </p:extLst>
          </p:nvPr>
        </p:nvGraphicFramePr>
        <p:xfrm>
          <a:off x="0" y="990600"/>
          <a:ext cx="9124208" cy="5314492"/>
        </p:xfrm>
        <a:graphic>
          <a:graphicData uri="http://schemas.openxmlformats.org/drawingml/2006/chart">
            <c:chart xmlns:c="http://schemas.openxmlformats.org/drawingml/2006/chart" xmlns:r="http://schemas.openxmlformats.org/officeDocument/2006/relationships" r:id="rId4"/>
          </a:graphicData>
        </a:graphic>
      </p:graphicFrame>
      <p:sp>
        <p:nvSpPr>
          <p:cNvPr id="6" name="Slide Number Placeholder 5"/>
          <p:cNvSpPr>
            <a:spLocks noGrp="1"/>
          </p:cNvSpPr>
          <p:nvPr>
            <p:ph type="sldNum" sz="quarter" idx="12"/>
          </p:nvPr>
        </p:nvSpPr>
        <p:spPr>
          <a:xfrm>
            <a:off x="8179551" y="6324600"/>
            <a:ext cx="709698" cy="365125"/>
          </a:xfrm>
        </p:spPr>
        <p:txBody>
          <a:bodyPr>
            <a:normAutofit fontScale="92500" lnSpcReduction="10000"/>
          </a:bodyPr>
          <a:lstStyle/>
          <a:p>
            <a:r>
              <a:rPr lang="en-US" sz="2000" dirty="0"/>
              <a:t>     </a:t>
            </a:r>
            <a:fld id="{12785119-8F6B-4DBD-8544-E9223BB99EAA}" type="slidenum">
              <a:rPr lang="en-US" sz="2000" smtClean="0"/>
              <a:pPr/>
              <a:t>21</a:t>
            </a:fld>
            <a:endParaRPr lang="en-US" sz="2000" dirty="0"/>
          </a:p>
        </p:txBody>
      </p:sp>
      <p:sp>
        <p:nvSpPr>
          <p:cNvPr id="2" name="TextBox 1"/>
          <p:cNvSpPr txBox="1"/>
          <p:nvPr/>
        </p:nvSpPr>
        <p:spPr>
          <a:xfrm>
            <a:off x="762000" y="6172200"/>
            <a:ext cx="7772400" cy="553998"/>
          </a:xfrm>
          <a:prstGeom prst="rect">
            <a:avLst/>
          </a:prstGeom>
          <a:noFill/>
        </p:spPr>
        <p:txBody>
          <a:bodyPr wrap="square" rtlCol="0">
            <a:spAutoFit/>
          </a:bodyPr>
          <a:lstStyle/>
          <a:p>
            <a:r>
              <a:rPr lang="en-US" sz="1500" dirty="0"/>
              <a:t>Note:  Amounts show gross capital budgets and do not reflect offsets from special funds or grants.  Town amount for FY 24/25 does not include $4.6 million for paving</a:t>
            </a:r>
            <a:endParaRPr lang="en-US" sz="1400" dirty="0"/>
          </a:p>
        </p:txBody>
      </p:sp>
    </p:spTree>
    <p:extLst>
      <p:ext uri="{BB962C8B-B14F-4D97-AF65-F5344CB8AC3E}">
        <p14:creationId xmlns:p14="http://schemas.microsoft.com/office/powerpoint/2010/main" val="706058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582295"/>
            <a:ext cx="9144000" cy="1087424"/>
          </a:xfrm>
        </p:spPr>
        <p:txBody>
          <a:bodyPr>
            <a:normAutofit/>
          </a:bodyPr>
          <a:lstStyle/>
          <a:p>
            <a:pPr algn="ctr"/>
            <a:r>
              <a:rPr lang="en-US" sz="3200" b="1" dirty="0">
                <a:solidFill>
                  <a:srgbClr val="0070C0"/>
                </a:solidFill>
              </a:rPr>
              <a:t>Funding Current Capital Projects: Grants vs. Matches</a:t>
            </a:r>
          </a:p>
        </p:txBody>
      </p:sp>
      <p:sp>
        <p:nvSpPr>
          <p:cNvPr id="6" name="Slide Number Placeholder 5"/>
          <p:cNvSpPr>
            <a:spLocks noGrp="1"/>
          </p:cNvSpPr>
          <p:nvPr>
            <p:ph type="sldNum" sz="quarter" idx="12"/>
          </p:nvPr>
        </p:nvSpPr>
        <p:spPr>
          <a:xfrm>
            <a:off x="8179551" y="6324600"/>
            <a:ext cx="709698" cy="365125"/>
          </a:xfrm>
        </p:spPr>
        <p:txBody>
          <a:bodyPr>
            <a:normAutofit fontScale="92500" lnSpcReduction="10000"/>
          </a:bodyPr>
          <a:lstStyle/>
          <a:p>
            <a:r>
              <a:rPr lang="en-US" sz="2000" dirty="0"/>
              <a:t>     </a:t>
            </a:r>
            <a:fld id="{12785119-8F6B-4DBD-8544-E9223BB99EAA}" type="slidenum">
              <a:rPr lang="en-US" sz="2000" smtClean="0"/>
              <a:pPr/>
              <a:t>22</a:t>
            </a:fld>
            <a:endParaRPr lang="en-US" sz="2000" dirty="0"/>
          </a:p>
        </p:txBody>
      </p:sp>
      <p:pic>
        <p:nvPicPr>
          <p:cNvPr id="7" name="Picture 6">
            <a:extLst>
              <a:ext uri="{FF2B5EF4-FFF2-40B4-BE49-F238E27FC236}">
                <a16:creationId xmlns:a16="http://schemas.microsoft.com/office/drawing/2014/main" id="{D68257AB-66E1-F444-A744-633F9E8FEA48}"/>
              </a:ext>
            </a:extLst>
          </p:cNvPr>
          <p:cNvPicPr>
            <a:picLocks noChangeAspect="1"/>
          </p:cNvPicPr>
          <p:nvPr/>
        </p:nvPicPr>
        <p:blipFill rotWithShape="1">
          <a:blip r:embed="rId3"/>
          <a:srcRect l="1801" t="22165" r="31086" b="1"/>
          <a:stretch/>
        </p:blipFill>
        <p:spPr>
          <a:xfrm>
            <a:off x="0" y="76200"/>
            <a:ext cx="8610600" cy="804214"/>
          </a:xfrm>
          <a:prstGeom prst="rect">
            <a:avLst/>
          </a:prstGeom>
        </p:spPr>
      </p:pic>
      <p:sp>
        <p:nvSpPr>
          <p:cNvPr id="9" name="TextBox 8">
            <a:extLst>
              <a:ext uri="{FF2B5EF4-FFF2-40B4-BE49-F238E27FC236}">
                <a16:creationId xmlns:a16="http://schemas.microsoft.com/office/drawing/2014/main" id="{FB39BE15-7073-F8A7-F3BC-3DADFF1425AE}"/>
              </a:ext>
            </a:extLst>
          </p:cNvPr>
          <p:cNvSpPr txBox="1"/>
          <p:nvPr/>
        </p:nvSpPr>
        <p:spPr>
          <a:xfrm>
            <a:off x="4648200" y="1697711"/>
            <a:ext cx="4267200" cy="2462213"/>
          </a:xfrm>
          <a:prstGeom prst="rect">
            <a:avLst/>
          </a:prstGeom>
          <a:noFill/>
        </p:spPr>
        <p:txBody>
          <a:bodyPr wrap="square">
            <a:spAutoFit/>
          </a:bodyPr>
          <a:lstStyle/>
          <a:p>
            <a:pPr marL="171450" indent="-171450">
              <a:buFont typeface="Arial" panose="020B0604020202020204" pitchFamily="34" charset="0"/>
              <a:buChar char="•"/>
            </a:pPr>
            <a:r>
              <a:rPr lang="en-US" sz="1400" b="0" i="0" u="none" strike="noStrike" baseline="0" dirty="0">
                <a:solidFill>
                  <a:srgbClr val="000000"/>
                </a:solidFill>
              </a:rPr>
              <a:t>Weston Center Intersection &amp; Pedestrian Safety Improvements</a:t>
            </a:r>
          </a:p>
          <a:p>
            <a:pPr marL="171450" indent="-171450">
              <a:buFont typeface="Arial" panose="020B0604020202020204" pitchFamily="34" charset="0"/>
              <a:buChar char="•"/>
            </a:pPr>
            <a:r>
              <a:rPr lang="en-US" sz="1400" b="0" i="0" u="none" strike="noStrike" baseline="0" dirty="0">
                <a:solidFill>
                  <a:srgbClr val="000000"/>
                </a:solidFill>
              </a:rPr>
              <a:t>Town Center Pedestrian Improvements Project </a:t>
            </a:r>
            <a:r>
              <a:rPr lang="en-US" sz="1400" i="1" dirty="0">
                <a:solidFill>
                  <a:srgbClr val="000000"/>
                </a:solidFill>
              </a:rPr>
              <a:t>Design</a:t>
            </a:r>
            <a:endParaRPr lang="en-US" sz="1400" b="0" i="0" u="none" strike="noStrike" baseline="0" dirty="0">
              <a:solidFill>
                <a:srgbClr val="000000"/>
              </a:solidFill>
            </a:endParaRPr>
          </a:p>
          <a:p>
            <a:pPr marL="171450" indent="-171450">
              <a:buFont typeface="Arial" panose="020B0604020202020204" pitchFamily="34" charset="0"/>
              <a:buChar char="•"/>
            </a:pPr>
            <a:r>
              <a:rPr lang="fr-FR" sz="1400" b="0" i="0" u="none" strike="noStrike" baseline="0" dirty="0">
                <a:solidFill>
                  <a:srgbClr val="000000"/>
                </a:solidFill>
              </a:rPr>
              <a:t>Lyons Plain Rd Pavement Réhabilitation	</a:t>
            </a:r>
          </a:p>
          <a:p>
            <a:pPr marL="171450" indent="-171450">
              <a:buFont typeface="Arial" panose="020B0604020202020204" pitchFamily="34" charset="0"/>
              <a:buChar char="•"/>
            </a:pPr>
            <a:r>
              <a:rPr lang="en-US" sz="1400" b="0" i="0" u="none" strike="noStrike" baseline="0" dirty="0">
                <a:solidFill>
                  <a:srgbClr val="000000"/>
                </a:solidFill>
              </a:rPr>
              <a:t>Valley Forge Rd Pavement Rehabilitation </a:t>
            </a:r>
            <a:r>
              <a:rPr lang="en-US" sz="1400" i="1" dirty="0">
                <a:solidFill>
                  <a:srgbClr val="000000"/>
                </a:solidFill>
              </a:rPr>
              <a:t>Design</a:t>
            </a:r>
            <a:r>
              <a:rPr lang="en-US" sz="1400" dirty="0">
                <a:solidFill>
                  <a:srgbClr val="000000"/>
                </a:solidFill>
              </a:rPr>
              <a:t> </a:t>
            </a:r>
          </a:p>
          <a:p>
            <a:pPr marL="171450" indent="-171450">
              <a:buFont typeface="Arial" panose="020B0604020202020204" pitchFamily="34" charset="0"/>
              <a:buChar char="•"/>
            </a:pPr>
            <a:r>
              <a:rPr lang="en-US" sz="1400" b="0" i="0" u="none" strike="noStrike" baseline="0" dirty="0">
                <a:solidFill>
                  <a:srgbClr val="000000"/>
                </a:solidFill>
              </a:rPr>
              <a:t>Weston Town Hall Basement Restorations	</a:t>
            </a:r>
          </a:p>
          <a:p>
            <a:pPr marL="171450" indent="-171450">
              <a:buFont typeface="Arial" panose="020B0604020202020204" pitchFamily="34" charset="0"/>
              <a:buChar char="•"/>
            </a:pPr>
            <a:r>
              <a:rPr lang="en-US" sz="1400" b="0" i="0" u="none" strike="noStrike" baseline="0" dirty="0">
                <a:solidFill>
                  <a:srgbClr val="000000"/>
                </a:solidFill>
              </a:rPr>
              <a:t>FY23 STEAP Project - Solar at DPW	</a:t>
            </a:r>
          </a:p>
          <a:p>
            <a:pPr marL="171450" indent="-171450">
              <a:buFont typeface="Arial" panose="020B0604020202020204" pitchFamily="34" charset="0"/>
              <a:buChar char="•"/>
            </a:pPr>
            <a:r>
              <a:rPr lang="en-US" sz="1400" b="0" i="0" u="none" strike="noStrike" baseline="0" dirty="0">
                <a:solidFill>
                  <a:srgbClr val="000000"/>
                </a:solidFill>
              </a:rPr>
              <a:t>Drinking Water System Improvements – “Booster Treatment Station” </a:t>
            </a:r>
            <a:r>
              <a:rPr lang="en-US" sz="1400" b="0" i="1" u="none" strike="noStrike" baseline="0" dirty="0">
                <a:solidFill>
                  <a:srgbClr val="000000"/>
                </a:solidFill>
              </a:rPr>
              <a:t>Design</a:t>
            </a:r>
          </a:p>
          <a:p>
            <a:pPr marL="171450" indent="-171450">
              <a:buFont typeface="Arial" panose="020B0604020202020204" pitchFamily="34" charset="0"/>
              <a:buChar char="•"/>
            </a:pPr>
            <a:r>
              <a:rPr lang="en-US" sz="1400" dirty="0">
                <a:solidFill>
                  <a:srgbClr val="000000"/>
                </a:solidFill>
              </a:rPr>
              <a:t>Ravenwood Water System Renovation</a:t>
            </a:r>
            <a:r>
              <a:rPr lang="en-US" sz="1400" b="0" i="0" u="none" strike="noStrike" baseline="0" dirty="0">
                <a:solidFill>
                  <a:srgbClr val="000000"/>
                </a:solidFill>
              </a:rPr>
              <a:t>	</a:t>
            </a:r>
          </a:p>
          <a:p>
            <a:pPr marL="168275"/>
            <a:r>
              <a:rPr lang="en-US" sz="1400" b="0" i="0" u="none" strike="noStrike" baseline="0" dirty="0">
                <a:solidFill>
                  <a:srgbClr val="000000"/>
                </a:solidFill>
              </a:rPr>
              <a:t>	</a:t>
            </a:r>
          </a:p>
        </p:txBody>
      </p:sp>
      <p:graphicFrame>
        <p:nvGraphicFramePr>
          <p:cNvPr id="12" name="Chart 11">
            <a:extLst>
              <a:ext uri="{FF2B5EF4-FFF2-40B4-BE49-F238E27FC236}">
                <a16:creationId xmlns:a16="http://schemas.microsoft.com/office/drawing/2014/main" id="{1ECDF152-DEB3-C890-130C-D7347C9DF70E}"/>
              </a:ext>
            </a:extLst>
          </p:cNvPr>
          <p:cNvGraphicFramePr/>
          <p:nvPr>
            <p:extLst>
              <p:ext uri="{D42A27DB-BD31-4B8C-83A1-F6EECF244321}">
                <p14:modId xmlns:p14="http://schemas.microsoft.com/office/powerpoint/2010/main" val="339447701"/>
              </p:ext>
            </p:extLst>
          </p:nvPr>
        </p:nvGraphicFramePr>
        <p:xfrm>
          <a:off x="-990600" y="1600200"/>
          <a:ext cx="6629400" cy="4419600"/>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a:extLst>
              <a:ext uri="{FF2B5EF4-FFF2-40B4-BE49-F238E27FC236}">
                <a16:creationId xmlns:a16="http://schemas.microsoft.com/office/drawing/2014/main" id="{E3E40E68-378D-9DE8-DE7A-933A463F80F5}"/>
              </a:ext>
            </a:extLst>
          </p:cNvPr>
          <p:cNvSpPr txBox="1"/>
          <p:nvPr/>
        </p:nvSpPr>
        <p:spPr>
          <a:xfrm>
            <a:off x="4636168" y="3849231"/>
            <a:ext cx="4056908" cy="2462213"/>
          </a:xfrm>
          <a:prstGeom prst="rect">
            <a:avLst/>
          </a:prstGeom>
          <a:noFill/>
        </p:spPr>
        <p:txBody>
          <a:bodyPr wrap="square">
            <a:spAutoFit/>
          </a:bodyPr>
          <a:lstStyle/>
          <a:p>
            <a:pPr marL="171450" indent="-171450">
              <a:buFont typeface="Arial" panose="020B0604020202020204" pitchFamily="34" charset="0"/>
              <a:buChar char="•"/>
            </a:pPr>
            <a:r>
              <a:rPr lang="en-US" sz="1400" b="0" i="0" u="none" strike="noStrike" baseline="0" dirty="0">
                <a:solidFill>
                  <a:srgbClr val="000000"/>
                </a:solidFill>
              </a:rPr>
              <a:t>Davis Hill Rd/River Rd Bridge Rehabilitation</a:t>
            </a:r>
            <a:endParaRPr lang="en-US" sz="1400" dirty="0">
              <a:solidFill>
                <a:srgbClr val="000000"/>
              </a:solidFill>
            </a:endParaRPr>
          </a:p>
          <a:p>
            <a:pPr marL="171450" indent="-171450">
              <a:buFont typeface="Arial" panose="020B0604020202020204" pitchFamily="34" charset="0"/>
              <a:buChar char="•"/>
            </a:pPr>
            <a:r>
              <a:rPr lang="en-US" sz="1400" b="0" i="0" u="none" strike="noStrike" baseline="0" dirty="0">
                <a:solidFill>
                  <a:srgbClr val="000000"/>
                </a:solidFill>
              </a:rPr>
              <a:t>Michael’s Way Bridge Replacement	</a:t>
            </a:r>
          </a:p>
          <a:p>
            <a:pPr marL="171450" indent="-171450">
              <a:buFont typeface="Arial" panose="020B0604020202020204" pitchFamily="34" charset="0"/>
              <a:buChar char="•"/>
            </a:pPr>
            <a:r>
              <a:rPr lang="en-US" sz="1400" b="0" i="0" u="none" strike="noStrike" baseline="0" dirty="0">
                <a:solidFill>
                  <a:srgbClr val="000000"/>
                </a:solidFill>
              </a:rPr>
              <a:t>Dog Park 	</a:t>
            </a:r>
          </a:p>
          <a:p>
            <a:pPr marL="171450" indent="-171450">
              <a:buFont typeface="Arial" panose="020B0604020202020204" pitchFamily="34" charset="0"/>
              <a:buChar char="•"/>
            </a:pPr>
            <a:r>
              <a:rPr lang="en-US" sz="1400" b="0" i="0" u="none" strike="noStrike" baseline="0" dirty="0">
                <a:solidFill>
                  <a:srgbClr val="000000"/>
                </a:solidFill>
              </a:rPr>
              <a:t>EV Chargers at DPW		</a:t>
            </a:r>
          </a:p>
          <a:p>
            <a:pPr marL="171450" indent="-171450">
              <a:buFont typeface="Arial" panose="020B0604020202020204" pitchFamily="34" charset="0"/>
              <a:buChar char="•"/>
            </a:pPr>
            <a:r>
              <a:rPr lang="en-US" sz="1400" b="0" i="0" u="none" strike="noStrike" baseline="0" dirty="0">
                <a:solidFill>
                  <a:srgbClr val="000000"/>
                </a:solidFill>
              </a:rPr>
              <a:t>Pickle Ball Courts		</a:t>
            </a:r>
          </a:p>
          <a:p>
            <a:pPr marL="171450" indent="-171450">
              <a:buFont typeface="Arial" panose="020B0604020202020204" pitchFamily="34" charset="0"/>
              <a:buChar char="•"/>
            </a:pPr>
            <a:r>
              <a:rPr lang="en-US" sz="1400" b="0" i="0" u="none" strike="noStrike" baseline="0" dirty="0">
                <a:solidFill>
                  <a:srgbClr val="000000"/>
                </a:solidFill>
              </a:rPr>
              <a:t>Solar Farm at Transfer Station</a:t>
            </a:r>
          </a:p>
          <a:p>
            <a:pPr marL="171450" indent="-171450">
              <a:buFont typeface="Arial" panose="020B0604020202020204" pitchFamily="34" charset="0"/>
              <a:buChar char="•"/>
            </a:pPr>
            <a:r>
              <a:rPr lang="en-US" sz="1400" dirty="0">
                <a:solidFill>
                  <a:srgbClr val="000000"/>
                </a:solidFill>
              </a:rPr>
              <a:t>Land Mobile Radio Project</a:t>
            </a:r>
          </a:p>
          <a:p>
            <a:endParaRPr lang="en-US" sz="1400" dirty="0">
              <a:solidFill>
                <a:srgbClr val="000000"/>
              </a:solidFill>
            </a:endParaRPr>
          </a:p>
          <a:p>
            <a:r>
              <a:rPr lang="en-US" sz="1400" b="0" i="0" u="none" strike="noStrike" baseline="0" dirty="0">
                <a:solidFill>
                  <a:srgbClr val="000000"/>
                </a:solidFill>
              </a:rPr>
              <a:t>** List only includes current projects and were funded when shovel ready through grants 		</a:t>
            </a:r>
          </a:p>
        </p:txBody>
      </p:sp>
    </p:spTree>
    <p:extLst>
      <p:ext uri="{BB962C8B-B14F-4D97-AF65-F5344CB8AC3E}">
        <p14:creationId xmlns:p14="http://schemas.microsoft.com/office/powerpoint/2010/main" val="1007700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705600" y="6248400"/>
            <a:ext cx="2057400" cy="365125"/>
          </a:xfrm>
        </p:spPr>
        <p:txBody>
          <a:bodyPr/>
          <a:lstStyle/>
          <a:p>
            <a:fld id="{12785119-8F6B-4DBD-8544-E9223BB99EAA}" type="slidenum">
              <a:rPr lang="en-US" sz="2000" smtClean="0"/>
              <a:pPr/>
              <a:t>23</a:t>
            </a:fld>
            <a:endParaRPr lang="en-US" sz="2000" dirty="0"/>
          </a:p>
        </p:txBody>
      </p:sp>
      <p:sp>
        <p:nvSpPr>
          <p:cNvPr id="4" name="Rectangle 3"/>
          <p:cNvSpPr/>
          <p:nvPr/>
        </p:nvSpPr>
        <p:spPr>
          <a:xfrm>
            <a:off x="367145" y="1600200"/>
            <a:ext cx="8144494" cy="2708434"/>
          </a:xfrm>
          <a:prstGeom prst="rect">
            <a:avLst/>
          </a:prstGeom>
        </p:spPr>
        <p:txBody>
          <a:bodyPr wrap="square">
            <a:spAutoFit/>
          </a:bodyPr>
          <a:lstStyle/>
          <a:p>
            <a:pPr algn="ctr"/>
            <a:r>
              <a:rPr lang="en-US" sz="1500" b="1" i="1" spc="100" dirty="0">
                <a:solidFill>
                  <a:schemeClr val="accent2">
                    <a:lumMod val="20000"/>
                    <a:lumOff val="80000"/>
                  </a:schemeClr>
                </a:solidFill>
              </a:rPr>
              <a:t> </a:t>
            </a:r>
          </a:p>
          <a:p>
            <a:pPr algn="ctr"/>
            <a:endParaRPr lang="en-US" sz="7000" b="1" spc="100" dirty="0">
              <a:solidFill>
                <a:srgbClr val="0070C0"/>
              </a:solidFill>
            </a:endParaRPr>
          </a:p>
          <a:p>
            <a:pPr algn="ctr"/>
            <a:r>
              <a:rPr lang="en-US" sz="7000" spc="100" dirty="0"/>
              <a:t>Total Expenditures</a:t>
            </a:r>
          </a:p>
          <a:p>
            <a:pPr algn="ctr"/>
            <a:endParaRPr lang="en-US" sz="1500" spc="100" dirty="0"/>
          </a:p>
        </p:txBody>
      </p:sp>
      <p:pic>
        <p:nvPicPr>
          <p:cNvPr id="6" name="Picture 5">
            <a:extLst>
              <a:ext uri="{FF2B5EF4-FFF2-40B4-BE49-F238E27FC236}">
                <a16:creationId xmlns:a16="http://schemas.microsoft.com/office/drawing/2014/main" id="{5C591F5C-EEB4-8D49-9CB4-CFE76BD09036}"/>
              </a:ext>
            </a:extLst>
          </p:cNvPr>
          <p:cNvPicPr>
            <a:picLocks noChangeAspect="1"/>
          </p:cNvPicPr>
          <p:nvPr/>
        </p:nvPicPr>
        <p:blipFill rotWithShape="1">
          <a:blip r:embed="rId2"/>
          <a:srcRect l="1801" t="22165" r="31086" b="1"/>
          <a:stretch/>
        </p:blipFill>
        <p:spPr>
          <a:xfrm>
            <a:off x="0" y="76200"/>
            <a:ext cx="8610600" cy="804214"/>
          </a:xfrm>
          <a:prstGeom prst="rect">
            <a:avLst/>
          </a:prstGeom>
        </p:spPr>
      </p:pic>
      <p:pic>
        <p:nvPicPr>
          <p:cNvPr id="7" name="Picture 6">
            <a:extLst>
              <a:ext uri="{FF2B5EF4-FFF2-40B4-BE49-F238E27FC236}">
                <a16:creationId xmlns:a16="http://schemas.microsoft.com/office/drawing/2014/main" id="{8F88F2A9-3040-BF47-AF2D-2211A1973AA3}"/>
              </a:ext>
            </a:extLst>
          </p:cNvPr>
          <p:cNvPicPr>
            <a:picLocks noChangeAspect="1"/>
          </p:cNvPicPr>
          <p:nvPr/>
        </p:nvPicPr>
        <p:blipFill rotWithShape="1">
          <a:blip r:embed="rId3"/>
          <a:srcRect r="79501"/>
          <a:stretch/>
        </p:blipFill>
        <p:spPr>
          <a:xfrm>
            <a:off x="3659721" y="1524000"/>
            <a:ext cx="1291158" cy="1046502"/>
          </a:xfrm>
          <a:prstGeom prst="rect">
            <a:avLst/>
          </a:prstGeom>
        </p:spPr>
      </p:pic>
    </p:spTree>
    <p:extLst>
      <p:ext uri="{BB962C8B-B14F-4D97-AF65-F5344CB8AC3E}">
        <p14:creationId xmlns:p14="http://schemas.microsoft.com/office/powerpoint/2010/main" val="3124502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3">
            <a:extLst>
              <a:ext uri="{FF2B5EF4-FFF2-40B4-BE49-F238E27FC236}">
                <a16:creationId xmlns:a16="http://schemas.microsoft.com/office/drawing/2014/main" id="{913307AD-C64E-0942-8566-C92C0A308E37}"/>
              </a:ext>
            </a:extLst>
          </p:cNvPr>
          <p:cNvGraphicFramePr>
            <a:graphicFrameLocks noGrp="1"/>
          </p:cNvGraphicFramePr>
          <p:nvPr>
            <p:ph idx="1"/>
            <p:extLst>
              <p:ext uri="{D42A27DB-BD31-4B8C-83A1-F6EECF244321}">
                <p14:modId xmlns:p14="http://schemas.microsoft.com/office/powerpoint/2010/main" val="2855342423"/>
              </p:ext>
            </p:extLst>
          </p:nvPr>
        </p:nvGraphicFramePr>
        <p:xfrm>
          <a:off x="202449" y="1737360"/>
          <a:ext cx="8739102" cy="4815454"/>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380999" y="152400"/>
            <a:ext cx="8610599" cy="1508760"/>
          </a:xfrm>
        </p:spPr>
        <p:txBody>
          <a:bodyPr>
            <a:normAutofit/>
          </a:bodyPr>
          <a:lstStyle/>
          <a:p>
            <a:br>
              <a:rPr lang="en-US" sz="4000" dirty="0">
                <a:solidFill>
                  <a:schemeClr val="accent2">
                    <a:lumMod val="20000"/>
                    <a:lumOff val="80000"/>
                  </a:schemeClr>
                </a:solidFill>
              </a:rPr>
            </a:br>
            <a:r>
              <a:rPr lang="en-US" sz="3800" b="1" dirty="0">
                <a:solidFill>
                  <a:srgbClr val="0070C0"/>
                </a:solidFill>
              </a:rPr>
              <a:t>Town and School Expenditures for FY25</a:t>
            </a:r>
            <a:endParaRPr lang="en-US" sz="3800" b="1" cap="none" dirty="0">
              <a:solidFill>
                <a:srgbClr val="C00000"/>
              </a:solidFill>
            </a:endParaRPr>
          </a:p>
        </p:txBody>
      </p:sp>
      <p:sp>
        <p:nvSpPr>
          <p:cNvPr id="6" name="Slide Number Placeholder 5"/>
          <p:cNvSpPr>
            <a:spLocks noGrp="1"/>
          </p:cNvSpPr>
          <p:nvPr>
            <p:ph type="sldNum" sz="quarter" idx="12"/>
          </p:nvPr>
        </p:nvSpPr>
        <p:spPr>
          <a:xfrm>
            <a:off x="8153400" y="6459158"/>
            <a:ext cx="709698" cy="365125"/>
          </a:xfrm>
        </p:spPr>
        <p:txBody>
          <a:bodyPr>
            <a:normAutofit fontScale="92500" lnSpcReduction="10000"/>
          </a:bodyPr>
          <a:lstStyle/>
          <a:p>
            <a:fld id="{12785119-8F6B-4DBD-8544-E9223BB99EAA}" type="slidenum">
              <a:rPr lang="en-US" sz="2000" smtClean="0"/>
              <a:pPr/>
              <a:t>24</a:t>
            </a:fld>
            <a:endParaRPr lang="en-US" sz="2000" dirty="0"/>
          </a:p>
        </p:txBody>
      </p:sp>
      <p:sp>
        <p:nvSpPr>
          <p:cNvPr id="2" name="TextBox 1"/>
          <p:cNvSpPr txBox="1"/>
          <p:nvPr/>
        </p:nvSpPr>
        <p:spPr>
          <a:xfrm>
            <a:off x="6889668" y="2286000"/>
            <a:ext cx="2105769" cy="646331"/>
          </a:xfrm>
          <a:prstGeom prst="rect">
            <a:avLst/>
          </a:prstGeom>
          <a:noFill/>
        </p:spPr>
        <p:txBody>
          <a:bodyPr wrap="none" rtlCol="0">
            <a:spAutoFit/>
          </a:bodyPr>
          <a:lstStyle/>
          <a:p>
            <a:r>
              <a:rPr lang="en-US" dirty="0"/>
              <a:t>Total Town = 24.0%</a:t>
            </a:r>
          </a:p>
          <a:p>
            <a:r>
              <a:rPr lang="en-US" dirty="0"/>
              <a:t>Total School = 76.0%</a:t>
            </a:r>
          </a:p>
        </p:txBody>
      </p:sp>
      <p:sp>
        <p:nvSpPr>
          <p:cNvPr id="5" name="TextBox 4"/>
          <p:cNvSpPr txBox="1"/>
          <p:nvPr/>
        </p:nvSpPr>
        <p:spPr>
          <a:xfrm>
            <a:off x="1600200" y="6341128"/>
            <a:ext cx="5638800" cy="307777"/>
          </a:xfrm>
          <a:prstGeom prst="rect">
            <a:avLst/>
          </a:prstGeom>
          <a:noFill/>
        </p:spPr>
        <p:txBody>
          <a:bodyPr wrap="square" rtlCol="0">
            <a:spAutoFit/>
          </a:bodyPr>
          <a:lstStyle/>
          <a:p>
            <a:r>
              <a:rPr lang="en-US" sz="1400" dirty="0"/>
              <a:t>Note: Capital amounts do not reflect proposed offset from prior close outs.</a:t>
            </a:r>
          </a:p>
        </p:txBody>
      </p:sp>
      <p:pic>
        <p:nvPicPr>
          <p:cNvPr id="7" name="Picture 6">
            <a:extLst>
              <a:ext uri="{FF2B5EF4-FFF2-40B4-BE49-F238E27FC236}">
                <a16:creationId xmlns:a16="http://schemas.microsoft.com/office/drawing/2014/main" id="{DA1819EB-E84B-8843-BA7E-8C177C1FD2C3}"/>
              </a:ext>
            </a:extLst>
          </p:cNvPr>
          <p:cNvPicPr>
            <a:picLocks noChangeAspect="1"/>
          </p:cNvPicPr>
          <p:nvPr/>
        </p:nvPicPr>
        <p:blipFill rotWithShape="1">
          <a:blip r:embed="rId4"/>
          <a:srcRect l="1801" t="22165" r="31086" b="1"/>
          <a:stretch/>
        </p:blipFill>
        <p:spPr>
          <a:xfrm>
            <a:off x="0" y="76200"/>
            <a:ext cx="8610600" cy="804214"/>
          </a:xfrm>
          <a:prstGeom prst="rect">
            <a:avLst/>
          </a:prstGeom>
        </p:spPr>
      </p:pic>
    </p:spTree>
    <p:extLst>
      <p:ext uri="{BB962C8B-B14F-4D97-AF65-F5344CB8AC3E}">
        <p14:creationId xmlns:p14="http://schemas.microsoft.com/office/powerpoint/2010/main" val="33445252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685800"/>
            <a:ext cx="9067800" cy="1118986"/>
          </a:xfrm>
        </p:spPr>
        <p:txBody>
          <a:bodyPr>
            <a:normAutofit/>
          </a:bodyPr>
          <a:lstStyle/>
          <a:p>
            <a:pPr algn="ctr"/>
            <a:r>
              <a:rPr lang="en-US" dirty="0">
                <a:solidFill>
                  <a:schemeClr val="accent2">
                    <a:lumMod val="20000"/>
                    <a:lumOff val="80000"/>
                  </a:schemeClr>
                </a:solidFill>
              </a:rPr>
              <a:t>            </a:t>
            </a:r>
            <a:br>
              <a:rPr lang="en-US" dirty="0">
                <a:solidFill>
                  <a:schemeClr val="accent2">
                    <a:lumMod val="20000"/>
                    <a:lumOff val="80000"/>
                  </a:schemeClr>
                </a:solidFill>
              </a:rPr>
            </a:br>
            <a:r>
              <a:rPr lang="en-US" sz="3600" cap="none" dirty="0">
                <a:solidFill>
                  <a:srgbClr val="0070C0"/>
                </a:solidFill>
                <a:latin typeface="+mn-lt"/>
              </a:rPr>
              <a:t>Debt Service as % of Total </a:t>
            </a:r>
            <a:r>
              <a:rPr lang="en-US" sz="3600" dirty="0">
                <a:solidFill>
                  <a:srgbClr val="0070C0"/>
                </a:solidFill>
                <a:latin typeface="+mn-lt"/>
              </a:rPr>
              <a:t>G</a:t>
            </a:r>
            <a:r>
              <a:rPr lang="en-US" sz="3600" cap="none" dirty="0">
                <a:solidFill>
                  <a:srgbClr val="0070C0"/>
                </a:solidFill>
                <a:latin typeface="+mn-lt"/>
              </a:rPr>
              <a:t>ross </a:t>
            </a:r>
            <a:r>
              <a:rPr lang="en-US" sz="3600" dirty="0">
                <a:solidFill>
                  <a:srgbClr val="0070C0"/>
                </a:solidFill>
                <a:latin typeface="+mn-lt"/>
              </a:rPr>
              <a:t>B</a:t>
            </a:r>
            <a:r>
              <a:rPr lang="en-US" sz="3600" cap="none" dirty="0">
                <a:solidFill>
                  <a:srgbClr val="0070C0"/>
                </a:solidFill>
                <a:latin typeface="+mn-lt"/>
              </a:rPr>
              <a:t>udget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95404652"/>
              </p:ext>
            </p:extLst>
          </p:nvPr>
        </p:nvGraphicFramePr>
        <p:xfrm>
          <a:off x="457200" y="1965251"/>
          <a:ext cx="8331199" cy="4406900"/>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5"/>
          <p:cNvSpPr>
            <a:spLocks noGrp="1"/>
          </p:cNvSpPr>
          <p:nvPr>
            <p:ph type="sldNum" sz="quarter" idx="12"/>
          </p:nvPr>
        </p:nvSpPr>
        <p:spPr>
          <a:xfrm>
            <a:off x="8331951" y="6383369"/>
            <a:ext cx="709698" cy="365125"/>
          </a:xfrm>
        </p:spPr>
        <p:txBody>
          <a:bodyPr>
            <a:normAutofit fontScale="92500" lnSpcReduction="10000"/>
          </a:bodyPr>
          <a:lstStyle/>
          <a:p>
            <a:fld id="{12785119-8F6B-4DBD-8544-E9223BB99EAA}" type="slidenum">
              <a:rPr lang="en-US" sz="2000" smtClean="0"/>
              <a:pPr/>
              <a:t>25</a:t>
            </a:fld>
            <a:endParaRPr lang="en-US" sz="2000" dirty="0"/>
          </a:p>
        </p:txBody>
      </p:sp>
      <p:sp>
        <p:nvSpPr>
          <p:cNvPr id="2" name="TextBox 1"/>
          <p:cNvSpPr txBox="1"/>
          <p:nvPr/>
        </p:nvSpPr>
        <p:spPr>
          <a:xfrm>
            <a:off x="1676400" y="6383369"/>
            <a:ext cx="6533520" cy="276999"/>
          </a:xfrm>
          <a:prstGeom prst="rect">
            <a:avLst/>
          </a:prstGeom>
          <a:noFill/>
        </p:spPr>
        <p:txBody>
          <a:bodyPr wrap="none" rtlCol="0">
            <a:spAutoFit/>
          </a:bodyPr>
          <a:lstStyle/>
          <a:p>
            <a:r>
              <a:rPr lang="en-US" sz="1200" dirty="0"/>
              <a:t>Note:  FY 2023a reflects </a:t>
            </a:r>
            <a:r>
              <a:rPr lang="en-US" sz="1200" b="1" u="sng" dirty="0"/>
              <a:t>budgeted</a:t>
            </a:r>
            <a:r>
              <a:rPr lang="en-US" sz="1200" dirty="0"/>
              <a:t> debt service after applying Fromson Strassler offset of $1,143,750.</a:t>
            </a:r>
          </a:p>
        </p:txBody>
      </p:sp>
      <p:pic>
        <p:nvPicPr>
          <p:cNvPr id="7" name="Picture 6">
            <a:extLst>
              <a:ext uri="{FF2B5EF4-FFF2-40B4-BE49-F238E27FC236}">
                <a16:creationId xmlns:a16="http://schemas.microsoft.com/office/drawing/2014/main" id="{B21947A7-18F0-104B-917C-20412E81ACBF}"/>
              </a:ext>
            </a:extLst>
          </p:cNvPr>
          <p:cNvPicPr>
            <a:picLocks noChangeAspect="1"/>
          </p:cNvPicPr>
          <p:nvPr/>
        </p:nvPicPr>
        <p:blipFill rotWithShape="1">
          <a:blip r:embed="rId4"/>
          <a:srcRect l="1801" t="22165" r="31086" b="1"/>
          <a:stretch/>
        </p:blipFill>
        <p:spPr>
          <a:xfrm>
            <a:off x="76200" y="83742"/>
            <a:ext cx="8610600" cy="804214"/>
          </a:xfrm>
          <a:prstGeom prst="rect">
            <a:avLst/>
          </a:prstGeom>
        </p:spPr>
      </p:pic>
    </p:spTree>
    <p:extLst>
      <p:ext uri="{BB962C8B-B14F-4D97-AF65-F5344CB8AC3E}">
        <p14:creationId xmlns:p14="http://schemas.microsoft.com/office/powerpoint/2010/main" val="40223065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DD42A13-4790-ED47-A173-68A5C72748D1}"/>
              </a:ext>
            </a:extLst>
          </p:cNvPr>
          <p:cNvPicPr>
            <a:picLocks noChangeAspect="1"/>
          </p:cNvPicPr>
          <p:nvPr/>
        </p:nvPicPr>
        <p:blipFill rotWithShape="1">
          <a:blip r:embed="rId2"/>
          <a:srcRect l="1801" t="22165" r="31086" b="1"/>
          <a:stretch/>
        </p:blipFill>
        <p:spPr>
          <a:xfrm>
            <a:off x="-7289" y="38098"/>
            <a:ext cx="8610600" cy="854078"/>
          </a:xfrm>
          <a:prstGeom prst="rect">
            <a:avLst/>
          </a:prstGeom>
        </p:spPr>
      </p:pic>
      <p:sp>
        <p:nvSpPr>
          <p:cNvPr id="2" name="Slide Number Placeholder 1"/>
          <p:cNvSpPr>
            <a:spLocks noGrp="1"/>
          </p:cNvSpPr>
          <p:nvPr>
            <p:ph type="sldNum" sz="quarter" idx="12"/>
          </p:nvPr>
        </p:nvSpPr>
        <p:spPr/>
        <p:txBody>
          <a:bodyPr/>
          <a:lstStyle/>
          <a:p>
            <a:fld id="{12785119-8F6B-4DBD-8544-E9223BB99EAA}" type="slidenum">
              <a:rPr lang="en-US" smtClean="0"/>
              <a:pPr/>
              <a:t>26</a:t>
            </a:fld>
            <a:endParaRPr lang="en-US" dirty="0"/>
          </a:p>
        </p:txBody>
      </p:sp>
      <p:sp>
        <p:nvSpPr>
          <p:cNvPr id="5" name="TextBox 4"/>
          <p:cNvSpPr txBox="1"/>
          <p:nvPr/>
        </p:nvSpPr>
        <p:spPr>
          <a:xfrm>
            <a:off x="3048000" y="169681"/>
            <a:ext cx="4513480" cy="461665"/>
          </a:xfrm>
          <a:prstGeom prst="rect">
            <a:avLst/>
          </a:prstGeom>
          <a:noFill/>
        </p:spPr>
        <p:txBody>
          <a:bodyPr wrap="none" rtlCol="0">
            <a:spAutoFit/>
          </a:bodyPr>
          <a:lstStyle/>
          <a:p>
            <a:r>
              <a:rPr lang="en-US" sz="2400" b="1" dirty="0">
                <a:solidFill>
                  <a:srgbClr val="0070C0"/>
                </a:solidFill>
              </a:rPr>
              <a:t>BUDGET AND MILL RATE HISTORY</a:t>
            </a:r>
          </a:p>
        </p:txBody>
      </p:sp>
      <p:sp>
        <p:nvSpPr>
          <p:cNvPr id="3" name="TextBox 2"/>
          <p:cNvSpPr txBox="1"/>
          <p:nvPr/>
        </p:nvSpPr>
        <p:spPr>
          <a:xfrm>
            <a:off x="8458200" y="6553200"/>
            <a:ext cx="418704" cy="369332"/>
          </a:xfrm>
          <a:prstGeom prst="rect">
            <a:avLst/>
          </a:prstGeom>
          <a:noFill/>
        </p:spPr>
        <p:txBody>
          <a:bodyPr wrap="none" rtlCol="0">
            <a:spAutoFit/>
          </a:bodyPr>
          <a:lstStyle/>
          <a:p>
            <a:r>
              <a:rPr lang="en-US" dirty="0"/>
              <a:t>26</a:t>
            </a:r>
          </a:p>
        </p:txBody>
      </p:sp>
      <p:graphicFrame>
        <p:nvGraphicFramePr>
          <p:cNvPr id="4" name="Table 3">
            <a:extLst>
              <a:ext uri="{FF2B5EF4-FFF2-40B4-BE49-F238E27FC236}">
                <a16:creationId xmlns:a16="http://schemas.microsoft.com/office/drawing/2014/main" id="{11B9BEF0-8963-CAFF-4CD0-EE01A8BF713F}"/>
              </a:ext>
            </a:extLst>
          </p:cNvPr>
          <p:cNvGraphicFramePr>
            <a:graphicFrameLocks noGrp="1"/>
          </p:cNvGraphicFramePr>
          <p:nvPr>
            <p:extLst>
              <p:ext uri="{D42A27DB-BD31-4B8C-83A1-F6EECF244321}">
                <p14:modId xmlns:p14="http://schemas.microsoft.com/office/powerpoint/2010/main" val="1818147180"/>
              </p:ext>
            </p:extLst>
          </p:nvPr>
        </p:nvGraphicFramePr>
        <p:xfrm>
          <a:off x="267096" y="690565"/>
          <a:ext cx="8501865" cy="5867398"/>
        </p:xfrm>
        <a:graphic>
          <a:graphicData uri="http://schemas.openxmlformats.org/drawingml/2006/table">
            <a:tbl>
              <a:tblPr/>
              <a:tblGrid>
                <a:gridCol w="2500548">
                  <a:extLst>
                    <a:ext uri="{9D8B030D-6E8A-4147-A177-3AD203B41FA5}">
                      <a16:colId xmlns:a16="http://schemas.microsoft.com/office/drawing/2014/main" val="1949114969"/>
                    </a:ext>
                  </a:extLst>
                </a:gridCol>
                <a:gridCol w="1000220">
                  <a:extLst>
                    <a:ext uri="{9D8B030D-6E8A-4147-A177-3AD203B41FA5}">
                      <a16:colId xmlns:a16="http://schemas.microsoft.com/office/drawing/2014/main" val="1183009758"/>
                    </a:ext>
                  </a:extLst>
                </a:gridCol>
                <a:gridCol w="1000220">
                  <a:extLst>
                    <a:ext uri="{9D8B030D-6E8A-4147-A177-3AD203B41FA5}">
                      <a16:colId xmlns:a16="http://schemas.microsoft.com/office/drawing/2014/main" val="2847022999"/>
                    </a:ext>
                  </a:extLst>
                </a:gridCol>
                <a:gridCol w="1000220">
                  <a:extLst>
                    <a:ext uri="{9D8B030D-6E8A-4147-A177-3AD203B41FA5}">
                      <a16:colId xmlns:a16="http://schemas.microsoft.com/office/drawing/2014/main" val="2294325265"/>
                    </a:ext>
                  </a:extLst>
                </a:gridCol>
                <a:gridCol w="1114817">
                  <a:extLst>
                    <a:ext uri="{9D8B030D-6E8A-4147-A177-3AD203B41FA5}">
                      <a16:colId xmlns:a16="http://schemas.microsoft.com/office/drawing/2014/main" val="893612669"/>
                    </a:ext>
                  </a:extLst>
                </a:gridCol>
                <a:gridCol w="1044226">
                  <a:extLst>
                    <a:ext uri="{9D8B030D-6E8A-4147-A177-3AD203B41FA5}">
                      <a16:colId xmlns:a16="http://schemas.microsoft.com/office/drawing/2014/main" val="3837662474"/>
                    </a:ext>
                  </a:extLst>
                </a:gridCol>
                <a:gridCol w="841614">
                  <a:extLst>
                    <a:ext uri="{9D8B030D-6E8A-4147-A177-3AD203B41FA5}">
                      <a16:colId xmlns:a16="http://schemas.microsoft.com/office/drawing/2014/main" val="927733174"/>
                    </a:ext>
                  </a:extLst>
                </a:gridCol>
              </a:tblGrid>
              <a:tr h="304560">
                <a:tc>
                  <a:txBody>
                    <a:bodyPr/>
                    <a:lstStyle/>
                    <a:p>
                      <a:pPr rtl="0" fontAlgn="b"/>
                      <a:endParaRPr lang="en-US" sz="1200" dirty="0">
                        <a:effectLst/>
                      </a:endParaRPr>
                    </a:p>
                  </a:txBody>
                  <a:tcPr marL="8042" marR="8042" marT="0" marB="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ctr" rtl="0" fontAlgn="b"/>
                      <a:endParaRPr lang="en-US" sz="1200" b="1"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ctr" rtl="0" fontAlgn="b"/>
                      <a:r>
                        <a:rPr lang="en-US" sz="1200" b="1" dirty="0">
                          <a:effectLst/>
                        </a:rPr>
                        <a:t>$ CHANGE</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ctr" rtl="0" fontAlgn="b"/>
                      <a:r>
                        <a:rPr lang="en-US" sz="1200" b="1" u="sng" dirty="0">
                          <a:effectLst/>
                        </a:rPr>
                        <a:t>% CHANGE</a:t>
                      </a:r>
                    </a:p>
                  </a:txBody>
                  <a:tcPr marL="8042" marR="8042" marT="0" marB="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2393650838"/>
                  </a:ext>
                </a:extLst>
              </a:tr>
              <a:tr h="370855">
                <a:tc>
                  <a:txBody>
                    <a:bodyPr/>
                    <a:lstStyle/>
                    <a:p>
                      <a:pPr rtl="0" fontAlgn="b"/>
                      <a:endParaRPr lang="en-US" sz="1200" dirty="0">
                        <a:effectLst/>
                      </a:endParaRPr>
                    </a:p>
                  </a:txBody>
                  <a:tcPr marL="8042" marR="8042" marT="0" marB="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ctr" rtl="0" fontAlgn="b"/>
                      <a:r>
                        <a:rPr lang="en-US" sz="1200" b="1" u="sng" dirty="0">
                          <a:effectLst/>
                        </a:rPr>
                        <a:t>FY 23</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ctr" rtl="0" fontAlgn="b"/>
                      <a:r>
                        <a:rPr lang="en-US" sz="1200" b="1" u="sng" dirty="0">
                          <a:effectLst/>
                        </a:rPr>
                        <a:t>FY 24</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ctr" rtl="0" fontAlgn="b"/>
                      <a:r>
                        <a:rPr lang="en-US" sz="1200" b="1" u="sng" dirty="0">
                          <a:effectLst/>
                        </a:rPr>
                        <a:t>FY 24</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ctr" rtl="0" fontAlgn="b"/>
                      <a:r>
                        <a:rPr lang="en-US" sz="1200" b="1" u="sng" dirty="0">
                          <a:effectLst/>
                        </a:rPr>
                        <a:t>FY 25</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ctr" rtl="0" fontAlgn="b"/>
                      <a:r>
                        <a:rPr lang="en-US" sz="1200" b="1" u="sng" dirty="0">
                          <a:effectLst/>
                        </a:rPr>
                        <a:t>FY 24 to FY 25</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ctr" rtl="0" fontAlgn="b"/>
                      <a:r>
                        <a:rPr lang="en-US" sz="1200" b="1" u="sng" dirty="0">
                          <a:effectLst/>
                        </a:rPr>
                        <a:t>FY 24 to FY 25</a:t>
                      </a:r>
                    </a:p>
                  </a:txBody>
                  <a:tcPr marL="8042" marR="8042" marT="0" marB="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3362211078"/>
                  </a:ext>
                </a:extLst>
              </a:tr>
              <a:tr h="185428">
                <a:tc>
                  <a:txBody>
                    <a:bodyPr/>
                    <a:lstStyle/>
                    <a:p>
                      <a:pPr rtl="0" fontAlgn="b"/>
                      <a:endParaRPr lang="en-US" sz="1200" dirty="0">
                        <a:effectLst/>
                      </a:endParaRPr>
                    </a:p>
                  </a:txBody>
                  <a:tcPr marL="8042" marR="8042" marT="0" marB="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ctr" rtl="0" fontAlgn="b"/>
                      <a:endParaRPr lang="en-US" sz="1200" b="1"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ctr" rtl="0" fontAlgn="b"/>
                      <a:endParaRPr lang="en-US" sz="1200" b="1"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ctr" rtl="0" fontAlgn="b"/>
                      <a:r>
                        <a:rPr lang="en-US" sz="1200" b="1" dirty="0">
                          <a:effectLst/>
                        </a:rPr>
                        <a:t>(forecast)</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ctr" rtl="0" fontAlgn="b"/>
                      <a:endParaRPr lang="en-US" sz="1200" b="1"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807461019"/>
                  </a:ext>
                </a:extLst>
              </a:tr>
              <a:tr h="185428">
                <a:tc>
                  <a:txBody>
                    <a:bodyPr/>
                    <a:lstStyle/>
                    <a:p>
                      <a:pPr rtl="0" fontAlgn="b"/>
                      <a:r>
                        <a:rPr lang="en-US" sz="1200" dirty="0">
                          <a:effectLst/>
                        </a:rPr>
                        <a:t>TOWN OPERATING BUDGET</a:t>
                      </a:r>
                    </a:p>
                  </a:txBody>
                  <a:tcPr marL="8042" marR="8042" marT="0" marB="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14,685,746</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dirty="0">
                          <a:effectLst/>
                        </a:rPr>
                        <a:t>15,369,556</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dirty="0">
                          <a:effectLst/>
                        </a:rPr>
                        <a:t>15,123,189</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dirty="0">
                          <a:effectLst/>
                        </a:rPr>
                        <a:t>16,053,436</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dirty="0">
                          <a:effectLst/>
                        </a:rPr>
                        <a:t>683,880 </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4.45%</a:t>
                      </a:r>
                    </a:p>
                  </a:txBody>
                  <a:tcPr marL="8042" marR="8042" marT="0" marB="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728509388"/>
                  </a:ext>
                </a:extLst>
              </a:tr>
              <a:tr h="185428">
                <a:tc>
                  <a:txBody>
                    <a:bodyPr/>
                    <a:lstStyle/>
                    <a:p>
                      <a:pPr rtl="0" fontAlgn="b"/>
                      <a:r>
                        <a:rPr lang="en-US" sz="1200" dirty="0">
                          <a:effectLst/>
                        </a:rPr>
                        <a:t>BOE OPERATING BUDGET</a:t>
                      </a:r>
                    </a:p>
                  </a:txBody>
                  <a:tcPr marL="8042" marR="8042" marT="0" marB="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56,391,182</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dirty="0">
                          <a:effectLst/>
                        </a:rPr>
                        <a:t>57,945,055</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dirty="0">
                          <a:effectLst/>
                        </a:rPr>
                        <a:t>57,637,118</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dirty="0">
                          <a:effectLst/>
                        </a:rPr>
                        <a:t>59,598,328</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dirty="0">
                          <a:effectLst/>
                        </a:rPr>
                        <a:t>1,653,273 </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2.85%</a:t>
                      </a:r>
                    </a:p>
                  </a:txBody>
                  <a:tcPr marL="8042" marR="8042" marT="0" marB="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2785757492"/>
                  </a:ext>
                </a:extLst>
              </a:tr>
              <a:tr h="185428">
                <a:tc>
                  <a:txBody>
                    <a:bodyPr/>
                    <a:lstStyle/>
                    <a:p>
                      <a:pPr rtl="0" fontAlgn="b"/>
                      <a:r>
                        <a:rPr lang="en-US" sz="1200" b="1" dirty="0">
                          <a:effectLst/>
                        </a:rPr>
                        <a:t>TOTAL OPERATING BUDGET</a:t>
                      </a:r>
                    </a:p>
                  </a:txBody>
                  <a:tcPr marL="8042" marR="8042" marT="0" marB="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B8CCE4"/>
                    </a:solidFill>
                  </a:tcPr>
                </a:tc>
                <a:tc>
                  <a:txBody>
                    <a:bodyPr/>
                    <a:lstStyle/>
                    <a:p>
                      <a:pPr algn="r" rtl="0" fontAlgn="b"/>
                      <a:r>
                        <a:rPr lang="en-US" sz="1200" b="1" dirty="0">
                          <a:effectLst/>
                        </a:rPr>
                        <a:t>71,076,928 </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B8CCE4"/>
                    </a:solidFill>
                  </a:tcPr>
                </a:tc>
                <a:tc>
                  <a:txBody>
                    <a:bodyPr/>
                    <a:lstStyle/>
                    <a:p>
                      <a:pPr algn="r" rtl="0" fontAlgn="b"/>
                      <a:r>
                        <a:rPr lang="en-US" sz="1200" b="1" dirty="0">
                          <a:effectLst/>
                        </a:rPr>
                        <a:t>73,314,611 </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B8CCE4"/>
                    </a:solidFill>
                  </a:tcPr>
                </a:tc>
                <a:tc>
                  <a:txBody>
                    <a:bodyPr/>
                    <a:lstStyle/>
                    <a:p>
                      <a:pPr algn="r" rtl="0" fontAlgn="b"/>
                      <a:r>
                        <a:rPr lang="en-US" sz="1200" b="1" dirty="0">
                          <a:effectLst/>
                        </a:rPr>
                        <a:t>72,760,307 </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B8CCE4"/>
                    </a:solidFill>
                  </a:tcPr>
                </a:tc>
                <a:tc>
                  <a:txBody>
                    <a:bodyPr/>
                    <a:lstStyle/>
                    <a:p>
                      <a:pPr algn="r" rtl="0" fontAlgn="b"/>
                      <a:r>
                        <a:rPr lang="en-US" sz="1200" b="1" dirty="0">
                          <a:effectLst/>
                        </a:rPr>
                        <a:t>75,651,764 </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B8CCE4"/>
                    </a:solidFill>
                  </a:tcPr>
                </a:tc>
                <a:tc>
                  <a:txBody>
                    <a:bodyPr/>
                    <a:lstStyle/>
                    <a:p>
                      <a:pPr algn="r" rtl="0" fontAlgn="b"/>
                      <a:r>
                        <a:rPr lang="en-US" sz="1200" b="1" dirty="0">
                          <a:effectLst/>
                        </a:rPr>
                        <a:t>2,337,153 </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B8CCE4"/>
                    </a:solidFill>
                  </a:tcPr>
                </a:tc>
                <a:tc>
                  <a:txBody>
                    <a:bodyPr/>
                    <a:lstStyle/>
                    <a:p>
                      <a:pPr algn="r" rtl="0" fontAlgn="b"/>
                      <a:r>
                        <a:rPr lang="en-US" sz="1200" b="1" dirty="0">
                          <a:effectLst/>
                        </a:rPr>
                        <a:t>3.19%</a:t>
                      </a:r>
                    </a:p>
                  </a:txBody>
                  <a:tcPr marL="8042" marR="8042" marT="0" marB="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B8CCE4"/>
                    </a:solidFill>
                  </a:tcPr>
                </a:tc>
                <a:extLst>
                  <a:ext uri="{0D108BD9-81ED-4DB2-BD59-A6C34878D82A}">
                    <a16:rowId xmlns:a16="http://schemas.microsoft.com/office/drawing/2014/main" val="3928275524"/>
                  </a:ext>
                </a:extLst>
              </a:tr>
              <a:tr h="185428">
                <a:tc>
                  <a:txBody>
                    <a:bodyPr/>
                    <a:lstStyle/>
                    <a:p>
                      <a:pPr rtl="0" fontAlgn="b"/>
                      <a:endParaRPr lang="en-US" sz="1200" dirty="0">
                        <a:effectLst/>
                      </a:endParaRPr>
                    </a:p>
                  </a:txBody>
                  <a:tcPr marL="8042" marR="8042" marT="0" marB="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1302268218"/>
                  </a:ext>
                </a:extLst>
              </a:tr>
              <a:tr h="185428">
                <a:tc>
                  <a:txBody>
                    <a:bodyPr/>
                    <a:lstStyle/>
                    <a:p>
                      <a:pPr rtl="0" fontAlgn="b"/>
                      <a:r>
                        <a:rPr lang="en-US" sz="1200" dirty="0">
                          <a:effectLst/>
                        </a:rPr>
                        <a:t>TOWN CAPITAL BUDGET</a:t>
                      </a:r>
                    </a:p>
                  </a:txBody>
                  <a:tcPr marL="8042" marR="8042" marT="0" marB="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1,777,882</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2,618,138</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2,618,138</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7,869,760</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5,251,622 </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200.59%</a:t>
                      </a:r>
                    </a:p>
                  </a:txBody>
                  <a:tcPr marL="8042" marR="8042" marT="0" marB="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2181189099"/>
                  </a:ext>
                </a:extLst>
              </a:tr>
              <a:tr h="185428">
                <a:tc>
                  <a:txBody>
                    <a:bodyPr/>
                    <a:lstStyle/>
                    <a:p>
                      <a:pPr rtl="0" fontAlgn="b"/>
                      <a:r>
                        <a:rPr lang="en-US" sz="1200" dirty="0">
                          <a:effectLst/>
                        </a:rPr>
                        <a:t>BOE CAPITAL BUDGET</a:t>
                      </a:r>
                    </a:p>
                  </a:txBody>
                  <a:tcPr marL="8042" marR="8042" marT="0" marB="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1,097,956</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dirty="0">
                          <a:effectLst/>
                        </a:rPr>
                        <a:t>833,450</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dirty="0">
                          <a:effectLst/>
                        </a:rPr>
                        <a:t>833,450</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dirty="0">
                          <a:effectLst/>
                        </a:rPr>
                        <a:t>1,526,500</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dirty="0">
                          <a:effectLst/>
                        </a:rPr>
                        <a:t>693,050 </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83.15%</a:t>
                      </a:r>
                    </a:p>
                  </a:txBody>
                  <a:tcPr marL="8042" marR="8042" marT="0" marB="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1173163525"/>
                  </a:ext>
                </a:extLst>
              </a:tr>
              <a:tr h="185428">
                <a:tc>
                  <a:txBody>
                    <a:bodyPr/>
                    <a:lstStyle/>
                    <a:p>
                      <a:pPr rtl="0" fontAlgn="b"/>
                      <a:r>
                        <a:rPr lang="en-US" sz="1200" dirty="0">
                          <a:effectLst/>
                        </a:rPr>
                        <a:t>LESS: Insurance Reserve Offset</a:t>
                      </a:r>
                    </a:p>
                  </a:txBody>
                  <a:tcPr marL="8042" marR="8042" marT="0" marB="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0 </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0 </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0 </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0 </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0 </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N/A</a:t>
                      </a:r>
                    </a:p>
                  </a:txBody>
                  <a:tcPr marL="8042" marR="8042" marT="0" marB="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455113311"/>
                  </a:ext>
                </a:extLst>
              </a:tr>
              <a:tr h="185428">
                <a:tc>
                  <a:txBody>
                    <a:bodyPr/>
                    <a:lstStyle/>
                    <a:p>
                      <a:pPr rtl="0" fontAlgn="b"/>
                      <a:r>
                        <a:rPr lang="en-US" sz="1200" dirty="0">
                          <a:effectLst/>
                        </a:rPr>
                        <a:t>Capital Reserve Offsets</a:t>
                      </a:r>
                    </a:p>
                  </a:txBody>
                  <a:tcPr marL="8042" marR="8042" marT="0" marB="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(444,767)</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dirty="0">
                          <a:effectLst/>
                        </a:rPr>
                        <a:t>(34,592)</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dirty="0">
                          <a:effectLst/>
                        </a:rPr>
                        <a:t>(34,592)</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dirty="0">
                          <a:effectLst/>
                        </a:rPr>
                        <a:t>(310,012)</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dirty="0">
                          <a:effectLst/>
                        </a:rPr>
                        <a:t>(275,420)</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796.20%</a:t>
                      </a:r>
                    </a:p>
                  </a:txBody>
                  <a:tcPr marL="8042" marR="8042" marT="0" marB="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176970276"/>
                  </a:ext>
                </a:extLst>
              </a:tr>
              <a:tr h="185428">
                <a:tc>
                  <a:txBody>
                    <a:bodyPr/>
                    <a:lstStyle/>
                    <a:p>
                      <a:pPr rtl="0" fontAlgn="b"/>
                      <a:r>
                        <a:rPr lang="en-US" sz="1200" dirty="0">
                          <a:effectLst/>
                        </a:rPr>
                        <a:t>Tentative BAN/Bond Financing</a:t>
                      </a:r>
                    </a:p>
                  </a:txBody>
                  <a:tcPr marL="8042" marR="8042" marT="0" marB="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0 </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dirty="0">
                          <a:effectLst/>
                        </a:rPr>
                        <a:t>0 </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dirty="0">
                          <a:effectLst/>
                        </a:rPr>
                        <a:t>0 </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dirty="0">
                          <a:effectLst/>
                        </a:rPr>
                        <a:t>(4,600,000)</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dirty="0">
                          <a:effectLst/>
                        </a:rPr>
                        <a:t>(4,600,000)</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N/A</a:t>
                      </a:r>
                    </a:p>
                  </a:txBody>
                  <a:tcPr marL="8042" marR="8042" marT="0" marB="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3161755481"/>
                  </a:ext>
                </a:extLst>
              </a:tr>
              <a:tr h="185428">
                <a:tc>
                  <a:txBody>
                    <a:bodyPr/>
                    <a:lstStyle/>
                    <a:p>
                      <a:pPr rtl="0" fontAlgn="b"/>
                      <a:r>
                        <a:rPr lang="en-US" sz="1200" b="1" dirty="0">
                          <a:effectLst/>
                        </a:rPr>
                        <a:t>TOTAL CAPITAL BUDGET</a:t>
                      </a:r>
                    </a:p>
                  </a:txBody>
                  <a:tcPr marL="8042" marR="8042" marT="0" marB="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B8CCE4"/>
                    </a:solidFill>
                  </a:tcPr>
                </a:tc>
                <a:tc>
                  <a:txBody>
                    <a:bodyPr/>
                    <a:lstStyle/>
                    <a:p>
                      <a:pPr algn="r" rtl="0" fontAlgn="b"/>
                      <a:r>
                        <a:rPr lang="en-US" sz="1200" b="1" dirty="0">
                          <a:effectLst/>
                        </a:rPr>
                        <a:t>2,431,071 </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B8CCE4"/>
                    </a:solidFill>
                  </a:tcPr>
                </a:tc>
                <a:tc>
                  <a:txBody>
                    <a:bodyPr/>
                    <a:lstStyle/>
                    <a:p>
                      <a:pPr algn="r" rtl="0" fontAlgn="b"/>
                      <a:r>
                        <a:rPr lang="en-US" sz="1200" b="1" dirty="0">
                          <a:effectLst/>
                        </a:rPr>
                        <a:t>3,416,996 </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B8CCE4"/>
                    </a:solidFill>
                  </a:tcPr>
                </a:tc>
                <a:tc>
                  <a:txBody>
                    <a:bodyPr/>
                    <a:lstStyle/>
                    <a:p>
                      <a:pPr algn="r" rtl="0" fontAlgn="b"/>
                      <a:r>
                        <a:rPr lang="en-US" sz="1200" b="1" dirty="0">
                          <a:effectLst/>
                        </a:rPr>
                        <a:t>3,416,996 </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B8CCE4"/>
                    </a:solidFill>
                  </a:tcPr>
                </a:tc>
                <a:tc>
                  <a:txBody>
                    <a:bodyPr/>
                    <a:lstStyle/>
                    <a:p>
                      <a:pPr algn="r" rtl="0" fontAlgn="b"/>
                      <a:r>
                        <a:rPr lang="en-US" sz="1200" b="1" dirty="0">
                          <a:effectLst/>
                        </a:rPr>
                        <a:t>4,486,248 </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B8CCE4"/>
                    </a:solidFill>
                  </a:tcPr>
                </a:tc>
                <a:tc>
                  <a:txBody>
                    <a:bodyPr/>
                    <a:lstStyle/>
                    <a:p>
                      <a:pPr algn="r" rtl="0" fontAlgn="b"/>
                      <a:r>
                        <a:rPr lang="en-US" sz="1200" b="1" dirty="0">
                          <a:effectLst/>
                        </a:rPr>
                        <a:t>1,069,252 </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B8CCE4"/>
                    </a:solidFill>
                  </a:tcPr>
                </a:tc>
                <a:tc>
                  <a:txBody>
                    <a:bodyPr/>
                    <a:lstStyle/>
                    <a:p>
                      <a:pPr algn="r" rtl="0" fontAlgn="b"/>
                      <a:r>
                        <a:rPr lang="en-US" sz="1200" b="1" dirty="0">
                          <a:effectLst/>
                        </a:rPr>
                        <a:t>31.29%</a:t>
                      </a:r>
                    </a:p>
                  </a:txBody>
                  <a:tcPr marL="8042" marR="8042" marT="0" marB="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B8CCE4"/>
                    </a:solidFill>
                  </a:tcPr>
                </a:tc>
                <a:extLst>
                  <a:ext uri="{0D108BD9-81ED-4DB2-BD59-A6C34878D82A}">
                    <a16:rowId xmlns:a16="http://schemas.microsoft.com/office/drawing/2014/main" val="3347999463"/>
                  </a:ext>
                </a:extLst>
              </a:tr>
              <a:tr h="185428">
                <a:tc>
                  <a:txBody>
                    <a:bodyPr/>
                    <a:lstStyle/>
                    <a:p>
                      <a:pPr rtl="0" fontAlgn="b"/>
                      <a:endParaRPr lang="en-US" sz="1200" dirty="0">
                        <a:effectLst/>
                      </a:endParaRPr>
                    </a:p>
                  </a:txBody>
                  <a:tcPr marL="8042" marR="8042" marT="0" marB="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2535045435"/>
                  </a:ext>
                </a:extLst>
              </a:tr>
              <a:tr h="185428">
                <a:tc>
                  <a:txBody>
                    <a:bodyPr/>
                    <a:lstStyle/>
                    <a:p>
                      <a:pPr rtl="0" fontAlgn="b"/>
                      <a:r>
                        <a:rPr lang="en-US" sz="1200" dirty="0">
                          <a:effectLst/>
                        </a:rPr>
                        <a:t>DEBT SERVICE - TOWN</a:t>
                      </a:r>
                    </a:p>
                  </a:txBody>
                  <a:tcPr marL="8042" marR="8042" marT="0" marB="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657,355</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299,365</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299,365</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138,250</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(161,115)</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-53.82%</a:t>
                      </a:r>
                    </a:p>
                  </a:txBody>
                  <a:tcPr marL="8042" marR="8042" marT="0" marB="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137362450"/>
                  </a:ext>
                </a:extLst>
              </a:tr>
              <a:tr h="185428">
                <a:tc>
                  <a:txBody>
                    <a:bodyPr/>
                    <a:lstStyle/>
                    <a:p>
                      <a:pPr rtl="0" fontAlgn="b"/>
                      <a:r>
                        <a:rPr lang="en-US" sz="1200" dirty="0">
                          <a:effectLst/>
                        </a:rPr>
                        <a:t>DEBT SERVICE - BOE</a:t>
                      </a:r>
                    </a:p>
                  </a:txBody>
                  <a:tcPr marL="8042" marR="8042" marT="0" marB="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4,874,040</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2,668,460</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2,668,460</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854,000</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(1,814,460)</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-68.00%</a:t>
                      </a:r>
                    </a:p>
                  </a:txBody>
                  <a:tcPr marL="8042" marR="8042" marT="0" marB="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778912271"/>
                  </a:ext>
                </a:extLst>
              </a:tr>
              <a:tr h="185428">
                <a:tc>
                  <a:txBody>
                    <a:bodyPr/>
                    <a:lstStyle/>
                    <a:p>
                      <a:pPr rtl="0" fontAlgn="b"/>
                      <a:r>
                        <a:rPr lang="en-US" sz="1200" dirty="0">
                          <a:effectLst/>
                        </a:rPr>
                        <a:t>Property Sale Proceeds</a:t>
                      </a:r>
                    </a:p>
                  </a:txBody>
                  <a:tcPr marL="8042" marR="8042" marT="0" marB="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-1,143,750</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0</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0</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7013CF"/>
                      </a:solidFill>
                      <a:prstDash val="solid"/>
                      <a:round/>
                      <a:headEnd type="none" w="med" len="med"/>
                      <a:tailEnd type="none" w="med" len="med"/>
                    </a:lnB>
                    <a:noFill/>
                  </a:tcPr>
                </a:tc>
                <a:tc>
                  <a:txBody>
                    <a:bodyPr/>
                    <a:lstStyle/>
                    <a:p>
                      <a:pPr algn="r" rtl="0" fontAlgn="b"/>
                      <a:r>
                        <a:rPr lang="en-US" sz="1200" dirty="0">
                          <a:effectLst/>
                        </a:rPr>
                        <a:t>0</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5014CF"/>
                      </a:solidFill>
                      <a:prstDash val="solid"/>
                      <a:round/>
                      <a:headEnd type="none" w="med" len="med"/>
                      <a:tailEnd type="none" w="med" len="med"/>
                    </a:lnB>
                    <a:noFill/>
                  </a:tcPr>
                </a:tc>
                <a:tc>
                  <a:txBody>
                    <a:bodyPr/>
                    <a:lstStyle/>
                    <a:p>
                      <a:pPr algn="r" rtl="0" fontAlgn="b"/>
                      <a:r>
                        <a:rPr lang="en-US" sz="1200" dirty="0">
                          <a:effectLst/>
                        </a:rPr>
                        <a:t>0 </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N/A</a:t>
                      </a:r>
                    </a:p>
                  </a:txBody>
                  <a:tcPr marL="8042" marR="8042" marT="0" marB="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1294615604"/>
                  </a:ext>
                </a:extLst>
              </a:tr>
              <a:tr h="185428">
                <a:tc>
                  <a:txBody>
                    <a:bodyPr/>
                    <a:lstStyle/>
                    <a:p>
                      <a:pPr rtl="0" fontAlgn="b"/>
                      <a:r>
                        <a:rPr lang="en-US" sz="1200" b="1" i="1" dirty="0">
                          <a:effectLst/>
                        </a:rPr>
                        <a:t>SUBTOTAL DEBT SERVICE</a:t>
                      </a:r>
                    </a:p>
                  </a:txBody>
                  <a:tcPr marL="8042" marR="8042" marT="0" marB="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b="1" i="1" dirty="0">
                          <a:effectLst/>
                        </a:rPr>
                        <a:t>4,387,645</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b="1" i="1" dirty="0">
                          <a:effectLst/>
                        </a:rPr>
                        <a:t>2,967,825</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7013CF"/>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b="1" i="1" dirty="0">
                          <a:effectLst/>
                        </a:rPr>
                        <a:t>2,967,825</a:t>
                      </a:r>
                    </a:p>
                  </a:txBody>
                  <a:tcPr marL="8042" marR="8042" marT="0" marB="0" anchor="b">
                    <a:lnL w="6350" cap="flat" cmpd="sng" algn="ctr">
                      <a:solidFill>
                        <a:srgbClr val="7013CF"/>
                      </a:solidFill>
                      <a:prstDash val="solid"/>
                      <a:round/>
                      <a:headEnd type="none" w="med" len="med"/>
                      <a:tailEnd type="none" w="med" len="med"/>
                    </a:lnL>
                    <a:lnR w="6350" cap="flat" cmpd="sng" algn="ctr">
                      <a:solidFill>
                        <a:srgbClr val="5014CF"/>
                      </a:solidFill>
                      <a:prstDash val="solid"/>
                      <a:round/>
                      <a:headEnd type="none" w="med" len="med"/>
                      <a:tailEnd type="none" w="med" len="med"/>
                    </a:lnR>
                    <a:lnT w="6350" cap="flat" cmpd="sng" algn="ctr">
                      <a:solidFill>
                        <a:srgbClr val="7013CF"/>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b="1" i="1" dirty="0">
                          <a:effectLst/>
                        </a:rPr>
                        <a:t>992,250</a:t>
                      </a:r>
                    </a:p>
                  </a:txBody>
                  <a:tcPr marL="8042" marR="8042" marT="0" marB="0" anchor="b">
                    <a:lnL w="6350" cap="flat" cmpd="sng" algn="ctr">
                      <a:solidFill>
                        <a:srgbClr val="5014CF"/>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5014CF"/>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b="1" i="1" dirty="0">
                          <a:effectLst/>
                        </a:rPr>
                        <a:t>(1,975,575)</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b="1" i="1" dirty="0">
                          <a:effectLst/>
                        </a:rPr>
                        <a:t>-66.57%</a:t>
                      </a:r>
                    </a:p>
                  </a:txBody>
                  <a:tcPr marL="8042" marR="8042" marT="0" marB="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410855391"/>
                  </a:ext>
                </a:extLst>
              </a:tr>
              <a:tr h="185428">
                <a:tc>
                  <a:txBody>
                    <a:bodyPr/>
                    <a:lstStyle/>
                    <a:p>
                      <a:pPr rtl="0" fontAlgn="b"/>
                      <a:r>
                        <a:rPr lang="en-US" sz="1200" dirty="0">
                          <a:effectLst/>
                        </a:rPr>
                        <a:t>MODULAR LEASE PAYMENTS</a:t>
                      </a:r>
                    </a:p>
                  </a:txBody>
                  <a:tcPr marL="8042" marR="8042" marT="0" marB="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189,312</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189,312 </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N/A</a:t>
                      </a:r>
                    </a:p>
                  </a:txBody>
                  <a:tcPr marL="8042" marR="8042" marT="0" marB="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427714789"/>
                  </a:ext>
                </a:extLst>
              </a:tr>
              <a:tr h="185428">
                <a:tc>
                  <a:txBody>
                    <a:bodyPr/>
                    <a:lstStyle/>
                    <a:p>
                      <a:pPr rtl="0" fontAlgn="b"/>
                      <a:r>
                        <a:rPr lang="en-US" sz="1200" b="1" dirty="0">
                          <a:effectLst/>
                        </a:rPr>
                        <a:t>TOTAL DEBT SERVICE</a:t>
                      </a:r>
                    </a:p>
                  </a:txBody>
                  <a:tcPr marL="8042" marR="8042" marT="0" marB="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B8CCE4"/>
                    </a:solidFill>
                  </a:tcPr>
                </a:tc>
                <a:tc>
                  <a:txBody>
                    <a:bodyPr/>
                    <a:lstStyle/>
                    <a:p>
                      <a:pPr algn="r" rtl="0" fontAlgn="b"/>
                      <a:r>
                        <a:rPr lang="en-US" sz="1200" b="1" dirty="0">
                          <a:effectLst/>
                        </a:rPr>
                        <a:t>4,387,645 </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B8CCE4"/>
                    </a:solidFill>
                  </a:tcPr>
                </a:tc>
                <a:tc>
                  <a:txBody>
                    <a:bodyPr/>
                    <a:lstStyle/>
                    <a:p>
                      <a:pPr algn="r" rtl="0" fontAlgn="b"/>
                      <a:r>
                        <a:rPr lang="en-US" sz="1200" b="1" dirty="0">
                          <a:effectLst/>
                        </a:rPr>
                        <a:t>2,967,825 </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B8CCE4"/>
                    </a:solidFill>
                  </a:tcPr>
                </a:tc>
                <a:tc>
                  <a:txBody>
                    <a:bodyPr/>
                    <a:lstStyle/>
                    <a:p>
                      <a:pPr algn="r" rtl="0" fontAlgn="b"/>
                      <a:r>
                        <a:rPr lang="en-US" sz="1200" b="1" dirty="0">
                          <a:effectLst/>
                        </a:rPr>
                        <a:t>2,967,825 </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B8CCE4"/>
                    </a:solidFill>
                  </a:tcPr>
                </a:tc>
                <a:tc>
                  <a:txBody>
                    <a:bodyPr/>
                    <a:lstStyle/>
                    <a:p>
                      <a:pPr algn="r" rtl="0" fontAlgn="b"/>
                      <a:r>
                        <a:rPr lang="en-US" sz="1200" b="1" dirty="0">
                          <a:effectLst/>
                        </a:rPr>
                        <a:t>1,181,562</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B8CCE4"/>
                    </a:solidFill>
                  </a:tcPr>
                </a:tc>
                <a:tc>
                  <a:txBody>
                    <a:bodyPr/>
                    <a:lstStyle/>
                    <a:p>
                      <a:pPr algn="r" rtl="0" fontAlgn="b"/>
                      <a:r>
                        <a:rPr lang="en-US" sz="1200" b="1" dirty="0">
                          <a:effectLst/>
                        </a:rPr>
                        <a:t>(1,786,263)</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B8CCE4"/>
                    </a:solidFill>
                  </a:tcPr>
                </a:tc>
                <a:tc>
                  <a:txBody>
                    <a:bodyPr/>
                    <a:lstStyle/>
                    <a:p>
                      <a:pPr algn="r" rtl="0" fontAlgn="b"/>
                      <a:r>
                        <a:rPr lang="en-US" sz="1200" b="1" dirty="0">
                          <a:effectLst/>
                        </a:rPr>
                        <a:t>-60.19%</a:t>
                      </a:r>
                    </a:p>
                  </a:txBody>
                  <a:tcPr marL="8042" marR="8042" marT="0" marB="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B8CCE4"/>
                    </a:solidFill>
                  </a:tcPr>
                </a:tc>
                <a:extLst>
                  <a:ext uri="{0D108BD9-81ED-4DB2-BD59-A6C34878D82A}">
                    <a16:rowId xmlns:a16="http://schemas.microsoft.com/office/drawing/2014/main" val="2284577121"/>
                  </a:ext>
                </a:extLst>
              </a:tr>
              <a:tr h="185428">
                <a:tc>
                  <a:txBody>
                    <a:bodyPr/>
                    <a:lstStyle/>
                    <a:p>
                      <a:pPr rtl="0" fontAlgn="b"/>
                      <a:endParaRPr lang="en-US" sz="1200" dirty="0">
                        <a:effectLst/>
                      </a:endParaRPr>
                    </a:p>
                  </a:txBody>
                  <a:tcPr marL="8042" marR="8042" marT="0" marB="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1678078295"/>
                  </a:ext>
                </a:extLst>
              </a:tr>
              <a:tr h="185428">
                <a:tc>
                  <a:txBody>
                    <a:bodyPr/>
                    <a:lstStyle/>
                    <a:p>
                      <a:pPr rtl="0" fontAlgn="b"/>
                      <a:r>
                        <a:rPr lang="en-US" sz="1200" b="1" dirty="0">
                          <a:effectLst/>
                        </a:rPr>
                        <a:t>TOTAL GROSS BUDGET</a:t>
                      </a:r>
                    </a:p>
                  </a:txBody>
                  <a:tcPr marL="8042" marR="8042" marT="0" marB="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B8CCE4"/>
                    </a:solidFill>
                  </a:tcPr>
                </a:tc>
                <a:tc>
                  <a:txBody>
                    <a:bodyPr/>
                    <a:lstStyle/>
                    <a:p>
                      <a:pPr algn="r" rtl="0" fontAlgn="b"/>
                      <a:r>
                        <a:rPr lang="en-US" sz="1200" b="1" dirty="0">
                          <a:effectLst/>
                        </a:rPr>
                        <a:t>77,895,644</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B8CCE4"/>
                    </a:solidFill>
                  </a:tcPr>
                </a:tc>
                <a:tc>
                  <a:txBody>
                    <a:bodyPr/>
                    <a:lstStyle/>
                    <a:p>
                      <a:pPr algn="r" rtl="0" fontAlgn="b"/>
                      <a:r>
                        <a:rPr lang="en-US" sz="1200" b="1" dirty="0">
                          <a:effectLst/>
                        </a:rPr>
                        <a:t>79,699,432</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B8CCE4"/>
                    </a:solidFill>
                  </a:tcPr>
                </a:tc>
                <a:tc>
                  <a:txBody>
                    <a:bodyPr/>
                    <a:lstStyle/>
                    <a:p>
                      <a:pPr algn="r" rtl="0" fontAlgn="b"/>
                      <a:r>
                        <a:rPr lang="en-US" sz="1200" b="1" dirty="0">
                          <a:effectLst/>
                        </a:rPr>
                        <a:t>79,145,128</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B8CCE4"/>
                    </a:solidFill>
                  </a:tcPr>
                </a:tc>
                <a:tc>
                  <a:txBody>
                    <a:bodyPr/>
                    <a:lstStyle/>
                    <a:p>
                      <a:pPr algn="r" rtl="0" fontAlgn="b"/>
                      <a:r>
                        <a:rPr lang="en-US" sz="1200" b="1" dirty="0">
                          <a:effectLst/>
                        </a:rPr>
                        <a:t>81,319,574</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B8CCE4"/>
                    </a:solidFill>
                  </a:tcPr>
                </a:tc>
                <a:tc>
                  <a:txBody>
                    <a:bodyPr/>
                    <a:lstStyle/>
                    <a:p>
                      <a:pPr algn="r" rtl="0" fontAlgn="b"/>
                      <a:r>
                        <a:rPr lang="en-US" sz="1200" b="1" dirty="0">
                          <a:effectLst/>
                        </a:rPr>
                        <a:t>1,620,142 </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B8CCE4"/>
                    </a:solidFill>
                  </a:tcPr>
                </a:tc>
                <a:tc>
                  <a:txBody>
                    <a:bodyPr/>
                    <a:lstStyle/>
                    <a:p>
                      <a:pPr algn="r" rtl="0" fontAlgn="b"/>
                      <a:r>
                        <a:rPr lang="en-US" sz="1200" b="1" dirty="0">
                          <a:effectLst/>
                        </a:rPr>
                        <a:t>2.03%</a:t>
                      </a:r>
                    </a:p>
                  </a:txBody>
                  <a:tcPr marL="8042" marR="8042" marT="0" marB="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B8CCE4"/>
                    </a:solidFill>
                  </a:tcPr>
                </a:tc>
                <a:extLst>
                  <a:ext uri="{0D108BD9-81ED-4DB2-BD59-A6C34878D82A}">
                    <a16:rowId xmlns:a16="http://schemas.microsoft.com/office/drawing/2014/main" val="1540214822"/>
                  </a:ext>
                </a:extLst>
              </a:tr>
              <a:tr h="185428">
                <a:tc>
                  <a:txBody>
                    <a:bodyPr/>
                    <a:lstStyle/>
                    <a:p>
                      <a:pPr rtl="0" fontAlgn="b"/>
                      <a:endParaRPr lang="en-US" sz="1200" dirty="0">
                        <a:effectLst/>
                      </a:endParaRPr>
                    </a:p>
                  </a:txBody>
                  <a:tcPr marL="8042" marR="8042" marT="0" marB="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3761397565"/>
                  </a:ext>
                </a:extLst>
              </a:tr>
              <a:tr h="185428">
                <a:tc>
                  <a:txBody>
                    <a:bodyPr/>
                    <a:lstStyle/>
                    <a:p>
                      <a:pPr rtl="0" fontAlgn="b"/>
                      <a:r>
                        <a:rPr lang="en-US" sz="1200" dirty="0">
                          <a:effectLst/>
                        </a:rPr>
                        <a:t>LESS: REVENUE</a:t>
                      </a:r>
                    </a:p>
                  </a:txBody>
                  <a:tcPr marL="8042" marR="8042" marT="0" marB="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3,336,848</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dirty="0">
                          <a:effectLst/>
                        </a:rPr>
                        <a:t>3,908,720</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dirty="0">
                          <a:effectLst/>
                        </a:rPr>
                        <a:t>4,673,618</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dirty="0">
                          <a:effectLst/>
                        </a:rPr>
                        <a:t>4,163,485</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dirty="0">
                          <a:effectLst/>
                        </a:rPr>
                        <a:t>254,765 </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6.52%</a:t>
                      </a:r>
                    </a:p>
                  </a:txBody>
                  <a:tcPr marL="8042" marR="8042" marT="0" marB="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1782141509"/>
                  </a:ext>
                </a:extLst>
              </a:tr>
              <a:tr h="185428">
                <a:tc>
                  <a:txBody>
                    <a:bodyPr/>
                    <a:lstStyle/>
                    <a:p>
                      <a:pPr rtl="0" fontAlgn="b"/>
                      <a:r>
                        <a:rPr lang="en-US" sz="1200" dirty="0">
                          <a:effectLst/>
                        </a:rPr>
                        <a:t>LESS: EST. M.V. TAX LOSS</a:t>
                      </a:r>
                    </a:p>
                  </a:txBody>
                  <a:tcPr marL="8042" marR="8042" marT="0" marB="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-74,846</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-113,220</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-113,220</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0</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113,220 </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dirty="0">
                          <a:effectLst/>
                        </a:rPr>
                        <a:t>-100.00%</a:t>
                      </a:r>
                    </a:p>
                  </a:txBody>
                  <a:tcPr marL="8042" marR="8042" marT="0" marB="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3920391306"/>
                  </a:ext>
                </a:extLst>
              </a:tr>
              <a:tr h="185428">
                <a:tc>
                  <a:txBody>
                    <a:bodyPr/>
                    <a:lstStyle/>
                    <a:p>
                      <a:pPr rtl="0" fontAlgn="b"/>
                      <a:endParaRPr lang="en-US" sz="1200" dirty="0">
                        <a:effectLst/>
                      </a:endParaRPr>
                    </a:p>
                  </a:txBody>
                  <a:tcPr marL="8042" marR="8042" marT="0" marB="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rtl="0" fontAlgn="b"/>
                      <a:endParaRPr lang="en-US" sz="1200" dirty="0">
                        <a:effectLst/>
                      </a:endParaRPr>
                    </a:p>
                  </a:txBody>
                  <a:tcPr marL="8042" marR="8042" marT="0" marB="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694096010"/>
                  </a:ext>
                </a:extLst>
              </a:tr>
              <a:tr h="185428">
                <a:tc>
                  <a:txBody>
                    <a:bodyPr/>
                    <a:lstStyle/>
                    <a:p>
                      <a:pPr rtl="0" fontAlgn="b"/>
                      <a:r>
                        <a:rPr lang="en-US" sz="1200" b="1" dirty="0">
                          <a:solidFill>
                            <a:srgbClr val="FFFFFF"/>
                          </a:solidFill>
                          <a:effectLst/>
                        </a:rPr>
                        <a:t>TOTAL NET BUDGET</a:t>
                      </a:r>
                    </a:p>
                  </a:txBody>
                  <a:tcPr marL="8042" marR="8042" marT="0" marB="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000000"/>
                    </a:solidFill>
                  </a:tcPr>
                </a:tc>
                <a:tc>
                  <a:txBody>
                    <a:bodyPr/>
                    <a:lstStyle/>
                    <a:p>
                      <a:pPr algn="r" rtl="0" fontAlgn="b"/>
                      <a:r>
                        <a:rPr lang="en-US" sz="1200" b="1" dirty="0">
                          <a:solidFill>
                            <a:srgbClr val="FFFFFF"/>
                          </a:solidFill>
                          <a:effectLst/>
                        </a:rPr>
                        <a:t>74,633,642</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000000"/>
                    </a:solidFill>
                  </a:tcPr>
                </a:tc>
                <a:tc>
                  <a:txBody>
                    <a:bodyPr/>
                    <a:lstStyle/>
                    <a:p>
                      <a:pPr algn="r" rtl="0" fontAlgn="b"/>
                      <a:r>
                        <a:rPr lang="en-US" sz="1200" b="1" dirty="0">
                          <a:solidFill>
                            <a:srgbClr val="FFFFFF"/>
                          </a:solidFill>
                          <a:effectLst/>
                        </a:rPr>
                        <a:t>75,903,932</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000000"/>
                    </a:solidFill>
                  </a:tcPr>
                </a:tc>
                <a:tc>
                  <a:txBody>
                    <a:bodyPr/>
                    <a:lstStyle/>
                    <a:p>
                      <a:pPr algn="r" rtl="0" fontAlgn="b"/>
                      <a:r>
                        <a:rPr lang="en-US" sz="1200" b="1" dirty="0">
                          <a:solidFill>
                            <a:srgbClr val="FFFFFF"/>
                          </a:solidFill>
                          <a:effectLst/>
                        </a:rPr>
                        <a:t>74,584,730</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000000"/>
                    </a:solidFill>
                  </a:tcPr>
                </a:tc>
                <a:tc>
                  <a:txBody>
                    <a:bodyPr/>
                    <a:lstStyle/>
                    <a:p>
                      <a:pPr algn="r" rtl="0" fontAlgn="b"/>
                      <a:r>
                        <a:rPr lang="en-US" sz="1200" b="1" dirty="0">
                          <a:solidFill>
                            <a:srgbClr val="FFFFFF"/>
                          </a:solidFill>
                          <a:effectLst/>
                        </a:rPr>
                        <a:t>77,156,089</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000000"/>
                    </a:solidFill>
                  </a:tcPr>
                </a:tc>
                <a:tc>
                  <a:txBody>
                    <a:bodyPr/>
                    <a:lstStyle/>
                    <a:p>
                      <a:pPr algn="r" rtl="0" fontAlgn="b"/>
                      <a:r>
                        <a:rPr lang="en-US" sz="1200" b="1" dirty="0">
                          <a:solidFill>
                            <a:srgbClr val="FFFFFF"/>
                          </a:solidFill>
                          <a:effectLst/>
                        </a:rPr>
                        <a:t>1,252,157 </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000000"/>
                    </a:solidFill>
                  </a:tcPr>
                </a:tc>
                <a:tc>
                  <a:txBody>
                    <a:bodyPr/>
                    <a:lstStyle/>
                    <a:p>
                      <a:pPr algn="r" rtl="0" fontAlgn="b"/>
                      <a:r>
                        <a:rPr lang="en-US" sz="1200" b="1" dirty="0">
                          <a:solidFill>
                            <a:srgbClr val="FFFFFF"/>
                          </a:solidFill>
                          <a:effectLst/>
                        </a:rPr>
                        <a:t>1.65%</a:t>
                      </a:r>
                    </a:p>
                  </a:txBody>
                  <a:tcPr marL="8042" marR="8042" marT="0" marB="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000000"/>
                    </a:solidFill>
                  </a:tcPr>
                </a:tc>
                <a:extLst>
                  <a:ext uri="{0D108BD9-81ED-4DB2-BD59-A6C34878D82A}">
                    <a16:rowId xmlns:a16="http://schemas.microsoft.com/office/drawing/2014/main" val="4179035644"/>
                  </a:ext>
                </a:extLst>
              </a:tr>
              <a:tr h="370855">
                <a:tc>
                  <a:txBody>
                    <a:bodyPr/>
                    <a:lstStyle/>
                    <a:p>
                      <a:pPr rtl="0" fontAlgn="b"/>
                      <a:r>
                        <a:rPr lang="en-US" sz="1200" b="1" dirty="0">
                          <a:effectLst/>
                        </a:rPr>
                        <a:t>GRAND LIST</a:t>
                      </a:r>
                    </a:p>
                  </a:txBody>
                  <a:tcPr marL="8042" marR="8042" marT="0" marB="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b="1" dirty="0">
                          <a:effectLst/>
                        </a:rPr>
                        <a:t>2,307,700,000</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b="1" dirty="0">
                          <a:effectLst/>
                        </a:rPr>
                        <a:t>2,335,500,000</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b="1" dirty="0">
                          <a:effectLst/>
                        </a:rPr>
                        <a:t>2,335,500,00</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b="1" dirty="0">
                          <a:effectLst/>
                        </a:rPr>
                        <a:t>3,232,330,864</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b="1" dirty="0">
                          <a:effectLst/>
                        </a:rPr>
                        <a:t>896,830,864 </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b="1" dirty="0">
                          <a:effectLst/>
                        </a:rPr>
                        <a:t>38.40%</a:t>
                      </a:r>
                    </a:p>
                  </a:txBody>
                  <a:tcPr marL="8042" marR="8042" marT="0" marB="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3584990391"/>
                  </a:ext>
                </a:extLst>
              </a:tr>
              <a:tr h="185428">
                <a:tc>
                  <a:txBody>
                    <a:bodyPr/>
                    <a:lstStyle/>
                    <a:p>
                      <a:pPr rtl="0" fontAlgn="b"/>
                      <a:r>
                        <a:rPr lang="en-US" sz="1200" b="1" dirty="0">
                          <a:effectLst/>
                        </a:rPr>
                        <a:t>BUDGETED MILL RATE</a:t>
                      </a:r>
                    </a:p>
                  </a:txBody>
                  <a:tcPr marL="8042" marR="8042" marT="0" marB="0" anchor="b">
                    <a:lnL w="12700" cap="flat" cmpd="sng" algn="ctr">
                      <a:solidFill>
                        <a:srgbClr val="000000"/>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b="1" dirty="0">
                          <a:effectLst/>
                        </a:rPr>
                        <a:t>32.97</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b="1" dirty="0">
                          <a:effectLst/>
                        </a:rPr>
                        <a:t>33.06</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b="1" dirty="0">
                          <a:effectLst/>
                        </a:rPr>
                        <a:t>33.06</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b="1" dirty="0">
                          <a:effectLst/>
                        </a:rPr>
                        <a:t>24.28</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noFill/>
                  </a:tcPr>
                </a:tc>
                <a:tc>
                  <a:txBody>
                    <a:bodyPr/>
                    <a:lstStyle/>
                    <a:p>
                      <a:pPr algn="r" rtl="0" fontAlgn="b"/>
                      <a:r>
                        <a:rPr lang="en-US" sz="1200" b="1" dirty="0">
                          <a:effectLst/>
                        </a:rPr>
                        <a:t>-8.78</a:t>
                      </a:r>
                    </a:p>
                  </a:txBody>
                  <a:tcPr marL="8042" marR="8042" marT="0" marB="0" anchor="b">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tc>
                  <a:txBody>
                    <a:bodyPr/>
                    <a:lstStyle/>
                    <a:p>
                      <a:pPr algn="r" rtl="0" fontAlgn="b"/>
                      <a:r>
                        <a:rPr lang="en-US" sz="1200" b="1" dirty="0">
                          <a:effectLst/>
                        </a:rPr>
                        <a:t>-26.56%</a:t>
                      </a:r>
                    </a:p>
                  </a:txBody>
                  <a:tcPr marL="8042" marR="8042" marT="0" marB="0" anchor="b">
                    <a:lnL w="6350" cap="flat" cmpd="sng" algn="ctr">
                      <a:solidFill>
                        <a:srgbClr val="CCCCCC"/>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272562502"/>
                  </a:ext>
                </a:extLst>
              </a:tr>
            </a:tbl>
          </a:graphicData>
        </a:graphic>
      </p:graphicFrame>
      <p:sp>
        <p:nvSpPr>
          <p:cNvPr id="7" name="TextBox 6">
            <a:extLst>
              <a:ext uri="{FF2B5EF4-FFF2-40B4-BE49-F238E27FC236}">
                <a16:creationId xmlns:a16="http://schemas.microsoft.com/office/drawing/2014/main" id="{4B1191CF-4CA0-0697-59F3-B5B45F17A814}"/>
              </a:ext>
            </a:extLst>
          </p:cNvPr>
          <p:cNvSpPr txBox="1"/>
          <p:nvPr/>
        </p:nvSpPr>
        <p:spPr>
          <a:xfrm>
            <a:off x="152400" y="6581001"/>
            <a:ext cx="5562600" cy="276999"/>
          </a:xfrm>
          <a:prstGeom prst="rect">
            <a:avLst/>
          </a:prstGeom>
          <a:noFill/>
        </p:spPr>
        <p:txBody>
          <a:bodyPr wrap="square" rtlCol="0">
            <a:spAutoFit/>
          </a:bodyPr>
          <a:lstStyle/>
          <a:p>
            <a:r>
              <a:rPr lang="en-US" sz="1200" dirty="0"/>
              <a:t>Note: FY24 Total Net Budget increase was 1,270,290 or a 1.70% </a:t>
            </a:r>
          </a:p>
        </p:txBody>
      </p:sp>
    </p:spTree>
    <p:extLst>
      <p:ext uri="{BB962C8B-B14F-4D97-AF65-F5344CB8AC3E}">
        <p14:creationId xmlns:p14="http://schemas.microsoft.com/office/powerpoint/2010/main" val="10302451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705600" y="6248400"/>
            <a:ext cx="2057400" cy="365125"/>
          </a:xfrm>
        </p:spPr>
        <p:txBody>
          <a:bodyPr/>
          <a:lstStyle/>
          <a:p>
            <a:fld id="{12785119-8F6B-4DBD-8544-E9223BB99EAA}" type="slidenum">
              <a:rPr lang="en-US" sz="2000" smtClean="0"/>
              <a:pPr/>
              <a:t>27</a:t>
            </a:fld>
            <a:endParaRPr lang="en-US" sz="2000" dirty="0"/>
          </a:p>
        </p:txBody>
      </p:sp>
      <p:sp>
        <p:nvSpPr>
          <p:cNvPr id="4" name="Rectangle 3"/>
          <p:cNvSpPr/>
          <p:nvPr/>
        </p:nvSpPr>
        <p:spPr>
          <a:xfrm>
            <a:off x="367145" y="1600200"/>
            <a:ext cx="8144494" cy="2708434"/>
          </a:xfrm>
          <a:prstGeom prst="rect">
            <a:avLst/>
          </a:prstGeom>
        </p:spPr>
        <p:txBody>
          <a:bodyPr wrap="square">
            <a:spAutoFit/>
          </a:bodyPr>
          <a:lstStyle/>
          <a:p>
            <a:pPr algn="ctr"/>
            <a:r>
              <a:rPr lang="en-US" sz="1500" b="1" i="1" spc="100" dirty="0">
                <a:solidFill>
                  <a:schemeClr val="accent2">
                    <a:lumMod val="20000"/>
                    <a:lumOff val="80000"/>
                  </a:schemeClr>
                </a:solidFill>
              </a:rPr>
              <a:t> </a:t>
            </a:r>
          </a:p>
          <a:p>
            <a:pPr algn="ctr"/>
            <a:endParaRPr lang="en-US" sz="7000" b="1" spc="100" dirty="0">
              <a:solidFill>
                <a:srgbClr val="0070C0"/>
              </a:solidFill>
            </a:endParaRPr>
          </a:p>
          <a:p>
            <a:pPr algn="ctr"/>
            <a:r>
              <a:rPr lang="en-US" sz="7000" spc="100" dirty="0"/>
              <a:t>Town Revenues</a:t>
            </a:r>
          </a:p>
          <a:p>
            <a:pPr algn="ctr"/>
            <a:endParaRPr lang="en-US" sz="1500" spc="100" dirty="0"/>
          </a:p>
        </p:txBody>
      </p:sp>
      <p:pic>
        <p:nvPicPr>
          <p:cNvPr id="6" name="Picture 5">
            <a:extLst>
              <a:ext uri="{FF2B5EF4-FFF2-40B4-BE49-F238E27FC236}">
                <a16:creationId xmlns:a16="http://schemas.microsoft.com/office/drawing/2014/main" id="{5C591F5C-EEB4-8D49-9CB4-CFE76BD09036}"/>
              </a:ext>
            </a:extLst>
          </p:cNvPr>
          <p:cNvPicPr>
            <a:picLocks noChangeAspect="1"/>
          </p:cNvPicPr>
          <p:nvPr/>
        </p:nvPicPr>
        <p:blipFill rotWithShape="1">
          <a:blip r:embed="rId2"/>
          <a:srcRect l="1801" t="22165" r="31086" b="1"/>
          <a:stretch/>
        </p:blipFill>
        <p:spPr>
          <a:xfrm>
            <a:off x="0" y="76200"/>
            <a:ext cx="8610600" cy="804214"/>
          </a:xfrm>
          <a:prstGeom prst="rect">
            <a:avLst/>
          </a:prstGeom>
        </p:spPr>
      </p:pic>
      <p:pic>
        <p:nvPicPr>
          <p:cNvPr id="7" name="Picture 6">
            <a:extLst>
              <a:ext uri="{FF2B5EF4-FFF2-40B4-BE49-F238E27FC236}">
                <a16:creationId xmlns:a16="http://schemas.microsoft.com/office/drawing/2014/main" id="{8F88F2A9-3040-BF47-AF2D-2211A1973AA3}"/>
              </a:ext>
            </a:extLst>
          </p:cNvPr>
          <p:cNvPicPr>
            <a:picLocks noChangeAspect="1"/>
          </p:cNvPicPr>
          <p:nvPr/>
        </p:nvPicPr>
        <p:blipFill rotWithShape="1">
          <a:blip r:embed="rId3"/>
          <a:srcRect r="79501"/>
          <a:stretch/>
        </p:blipFill>
        <p:spPr>
          <a:xfrm>
            <a:off x="3659721" y="1524000"/>
            <a:ext cx="1291158" cy="1046502"/>
          </a:xfrm>
          <a:prstGeom prst="rect">
            <a:avLst/>
          </a:prstGeom>
        </p:spPr>
      </p:pic>
    </p:spTree>
    <p:extLst>
      <p:ext uri="{BB962C8B-B14F-4D97-AF65-F5344CB8AC3E}">
        <p14:creationId xmlns:p14="http://schemas.microsoft.com/office/powerpoint/2010/main" val="37254706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79183"/>
            <a:ext cx="8991600" cy="960566"/>
          </a:xfrm>
        </p:spPr>
        <p:txBody>
          <a:bodyPr/>
          <a:lstStyle/>
          <a:p>
            <a:pPr algn="ctr"/>
            <a:r>
              <a:rPr lang="en-US" b="1" spc="100" dirty="0">
                <a:solidFill>
                  <a:srgbClr val="0070C0"/>
                </a:solidFill>
              </a:rPr>
              <a:t>Town Revenue Outlook</a:t>
            </a:r>
          </a:p>
        </p:txBody>
      </p:sp>
      <p:sp>
        <p:nvSpPr>
          <p:cNvPr id="3" name="Content Placeholder 2"/>
          <p:cNvSpPr>
            <a:spLocks noGrp="1"/>
          </p:cNvSpPr>
          <p:nvPr>
            <p:ph idx="1"/>
          </p:nvPr>
        </p:nvSpPr>
        <p:spPr>
          <a:xfrm>
            <a:off x="219323" y="5386695"/>
            <a:ext cx="8915400" cy="1160503"/>
          </a:xfrm>
          <a:noFill/>
        </p:spPr>
        <p:txBody>
          <a:bodyPr>
            <a:noAutofit/>
          </a:bodyPr>
          <a:lstStyle/>
          <a:p>
            <a:pPr>
              <a:lnSpc>
                <a:spcPct val="100000"/>
              </a:lnSpc>
            </a:pPr>
            <a:r>
              <a:rPr lang="en-US" sz="1200" dirty="0"/>
              <a:t>Increases: Investment Income by $265k as short-term yields remain above 5%, Building permits and Town Clerk fees up by $110k in aggregate, </a:t>
            </a:r>
            <a:r>
              <a:rPr lang="en-US" sz="1200" b="1" dirty="0">
                <a:solidFill>
                  <a:srgbClr val="FF0000"/>
                </a:solidFill>
              </a:rPr>
              <a:t>** Investment Income Adjustment after BOS approved the budget of an increase of $475K on 3/12 (4.25% a full % point under where we are at)</a:t>
            </a:r>
          </a:p>
          <a:p>
            <a:pPr>
              <a:lnSpc>
                <a:spcPct val="100000"/>
              </a:lnSpc>
            </a:pPr>
            <a:r>
              <a:rPr lang="en-US" sz="1200" dirty="0"/>
              <a:t>Decreases: $50k in delinquent taxes &amp; interest based on trend, $125k in the Supplemental Automobile Levy reflecting lower mill rate</a:t>
            </a:r>
          </a:p>
          <a:p>
            <a:pPr>
              <a:lnSpc>
                <a:spcPct val="100000"/>
              </a:lnSpc>
            </a:pPr>
            <a:r>
              <a:rPr lang="en-US" sz="1200" dirty="0"/>
              <a:t>Tax collection rate assumption remains at 98.3%</a:t>
            </a:r>
          </a:p>
          <a:p>
            <a:pPr>
              <a:lnSpc>
                <a:spcPct val="100000"/>
              </a:lnSpc>
            </a:pPr>
            <a:r>
              <a:rPr lang="en-US" sz="1200" b="1" dirty="0">
                <a:solidFill>
                  <a:srgbClr val="00B050"/>
                </a:solidFill>
              </a:rPr>
              <a:t>Due to the impact of revaluation, grand list growth is 38.4%. </a:t>
            </a:r>
            <a:endParaRPr lang="en-US" sz="1200" dirty="0">
              <a:solidFill>
                <a:srgbClr val="00B050"/>
              </a:solidFill>
            </a:endParaRPr>
          </a:p>
          <a:p>
            <a:pPr>
              <a:lnSpc>
                <a:spcPct val="100000"/>
              </a:lnSpc>
            </a:pPr>
            <a:br>
              <a:rPr lang="en-US" sz="1100" dirty="0"/>
            </a:br>
            <a:endParaRPr lang="en-US" sz="1100" dirty="0"/>
          </a:p>
          <a:p>
            <a:pPr>
              <a:lnSpc>
                <a:spcPct val="100000"/>
              </a:lnSpc>
            </a:pPr>
            <a:endParaRPr lang="en-US" sz="1100" b="1" dirty="0">
              <a:solidFill>
                <a:srgbClr val="00B050"/>
              </a:solidFill>
            </a:endParaRPr>
          </a:p>
          <a:p>
            <a:pPr>
              <a:lnSpc>
                <a:spcPct val="100000"/>
              </a:lnSpc>
            </a:pPr>
            <a:endParaRPr lang="en-US" sz="1100" dirty="0"/>
          </a:p>
        </p:txBody>
      </p:sp>
      <p:sp>
        <p:nvSpPr>
          <p:cNvPr id="5" name="Slide Number Placeholder 4"/>
          <p:cNvSpPr>
            <a:spLocks noGrp="1"/>
          </p:cNvSpPr>
          <p:nvPr>
            <p:ph type="sldNum" sz="quarter" idx="12"/>
          </p:nvPr>
        </p:nvSpPr>
        <p:spPr>
          <a:xfrm>
            <a:off x="7010400" y="6396472"/>
            <a:ext cx="2057400" cy="365125"/>
          </a:xfrm>
        </p:spPr>
        <p:txBody>
          <a:bodyPr/>
          <a:lstStyle/>
          <a:p>
            <a:fld id="{12785119-8F6B-4DBD-8544-E9223BB99EAA}" type="slidenum">
              <a:rPr lang="en-US" sz="2000" smtClean="0"/>
              <a:pPr/>
              <a:t>28</a:t>
            </a:fld>
            <a:endParaRPr lang="en-US" sz="2000" dirty="0"/>
          </a:p>
        </p:txBody>
      </p:sp>
      <p:pic>
        <p:nvPicPr>
          <p:cNvPr id="6" name="Picture 5">
            <a:extLst>
              <a:ext uri="{FF2B5EF4-FFF2-40B4-BE49-F238E27FC236}">
                <a16:creationId xmlns:a16="http://schemas.microsoft.com/office/drawing/2014/main" id="{1684FBAF-955C-C846-8462-D6FCFC71FF3E}"/>
              </a:ext>
            </a:extLst>
          </p:cNvPr>
          <p:cNvPicPr>
            <a:picLocks noChangeAspect="1"/>
          </p:cNvPicPr>
          <p:nvPr/>
        </p:nvPicPr>
        <p:blipFill rotWithShape="1">
          <a:blip r:embed="rId3"/>
          <a:srcRect l="1801" t="22165" r="31086" b="1"/>
          <a:stretch/>
        </p:blipFill>
        <p:spPr>
          <a:xfrm>
            <a:off x="-9832" y="0"/>
            <a:ext cx="8610600" cy="804214"/>
          </a:xfrm>
          <a:prstGeom prst="rect">
            <a:avLst/>
          </a:prstGeom>
        </p:spPr>
      </p:pic>
      <p:graphicFrame>
        <p:nvGraphicFramePr>
          <p:cNvPr id="17" name="Chart 16">
            <a:extLst>
              <a:ext uri="{FF2B5EF4-FFF2-40B4-BE49-F238E27FC236}">
                <a16:creationId xmlns:a16="http://schemas.microsoft.com/office/drawing/2014/main" id="{6AC49468-5A4C-29F2-47DC-458AC9AAC5BB}"/>
              </a:ext>
            </a:extLst>
          </p:cNvPr>
          <p:cNvGraphicFramePr/>
          <p:nvPr>
            <p:extLst>
              <p:ext uri="{D42A27DB-BD31-4B8C-83A1-F6EECF244321}">
                <p14:modId xmlns:p14="http://schemas.microsoft.com/office/powerpoint/2010/main" val="2946982429"/>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74766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705600" y="6324600"/>
            <a:ext cx="2057400" cy="365125"/>
          </a:xfrm>
        </p:spPr>
        <p:txBody>
          <a:bodyPr/>
          <a:lstStyle/>
          <a:p>
            <a:fld id="{12785119-8F6B-4DBD-8544-E9223BB99EAA}" type="slidenum">
              <a:rPr lang="en-US" sz="2000" smtClean="0"/>
              <a:pPr/>
              <a:t>29</a:t>
            </a:fld>
            <a:endParaRPr lang="en-US" sz="2000" dirty="0"/>
          </a:p>
        </p:txBody>
      </p:sp>
      <p:sp>
        <p:nvSpPr>
          <p:cNvPr id="4" name="Rectangle 3"/>
          <p:cNvSpPr/>
          <p:nvPr/>
        </p:nvSpPr>
        <p:spPr>
          <a:xfrm>
            <a:off x="400673" y="2082477"/>
            <a:ext cx="8144494" cy="3770263"/>
          </a:xfrm>
          <a:prstGeom prst="rect">
            <a:avLst/>
          </a:prstGeom>
        </p:spPr>
        <p:txBody>
          <a:bodyPr wrap="square">
            <a:spAutoFit/>
          </a:bodyPr>
          <a:lstStyle/>
          <a:p>
            <a:pPr algn="ctr"/>
            <a:endParaRPr lang="en-US" sz="7000" spc="100" dirty="0"/>
          </a:p>
          <a:p>
            <a:pPr algn="ctr"/>
            <a:r>
              <a:rPr lang="en-US" sz="7000" spc="100" dirty="0"/>
              <a:t>Funding the Budget </a:t>
            </a:r>
          </a:p>
          <a:p>
            <a:pPr algn="ctr"/>
            <a:endParaRPr lang="en-US" sz="2900" spc="100" dirty="0"/>
          </a:p>
          <a:p>
            <a:pPr algn="ctr"/>
            <a:r>
              <a:rPr lang="en-US" sz="7000" spc="100" dirty="0"/>
              <a:t>FY24-25 Mill Rate</a:t>
            </a:r>
            <a:endParaRPr lang="en-US" sz="7000" dirty="0"/>
          </a:p>
        </p:txBody>
      </p:sp>
      <p:pic>
        <p:nvPicPr>
          <p:cNvPr id="7" name="Picture 6">
            <a:extLst>
              <a:ext uri="{FF2B5EF4-FFF2-40B4-BE49-F238E27FC236}">
                <a16:creationId xmlns:a16="http://schemas.microsoft.com/office/drawing/2014/main" id="{8131B768-3D76-9042-A7DE-AAFA10125FC6}"/>
              </a:ext>
            </a:extLst>
          </p:cNvPr>
          <p:cNvPicPr>
            <a:picLocks noChangeAspect="1"/>
          </p:cNvPicPr>
          <p:nvPr/>
        </p:nvPicPr>
        <p:blipFill rotWithShape="1">
          <a:blip r:embed="rId2"/>
          <a:srcRect l="1801" t="22165" r="31086" b="1"/>
          <a:stretch/>
        </p:blipFill>
        <p:spPr>
          <a:xfrm>
            <a:off x="0" y="76200"/>
            <a:ext cx="8610600" cy="804214"/>
          </a:xfrm>
          <a:prstGeom prst="rect">
            <a:avLst/>
          </a:prstGeom>
        </p:spPr>
      </p:pic>
      <p:pic>
        <p:nvPicPr>
          <p:cNvPr id="8" name="Picture 7">
            <a:extLst>
              <a:ext uri="{FF2B5EF4-FFF2-40B4-BE49-F238E27FC236}">
                <a16:creationId xmlns:a16="http://schemas.microsoft.com/office/drawing/2014/main" id="{97DD951F-D6A7-AE4B-8674-AEEE5F6C520C}"/>
              </a:ext>
            </a:extLst>
          </p:cNvPr>
          <p:cNvPicPr>
            <a:picLocks noChangeAspect="1"/>
          </p:cNvPicPr>
          <p:nvPr/>
        </p:nvPicPr>
        <p:blipFill rotWithShape="1">
          <a:blip r:embed="rId3"/>
          <a:srcRect r="79501"/>
          <a:stretch/>
        </p:blipFill>
        <p:spPr>
          <a:xfrm>
            <a:off x="3505200" y="1554247"/>
            <a:ext cx="1750479" cy="1418788"/>
          </a:xfrm>
          <a:prstGeom prst="rect">
            <a:avLst/>
          </a:prstGeom>
        </p:spPr>
      </p:pic>
    </p:spTree>
    <p:extLst>
      <p:ext uri="{BB962C8B-B14F-4D97-AF65-F5344CB8AC3E}">
        <p14:creationId xmlns:p14="http://schemas.microsoft.com/office/powerpoint/2010/main" val="811159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40699" y="687480"/>
            <a:ext cx="5605629" cy="994172"/>
          </a:xfrm>
        </p:spPr>
        <p:txBody>
          <a:bodyPr>
            <a:normAutofit/>
          </a:bodyPr>
          <a:lstStyle/>
          <a:p>
            <a:r>
              <a:rPr lang="en-US" sz="3850" b="1" spc="100">
                <a:latin typeface="Franklin Gothic Book" pitchFamily="34" charset="0"/>
                <a:cs typeface="Times New Roman" pitchFamily="18" charset="0"/>
              </a:rPr>
              <a:t>Impact</a:t>
            </a:r>
          </a:p>
        </p:txBody>
      </p:sp>
      <p:sp>
        <p:nvSpPr>
          <p:cNvPr id="3" name="Content Placeholder 2"/>
          <p:cNvSpPr>
            <a:spLocks noGrp="1"/>
          </p:cNvSpPr>
          <p:nvPr>
            <p:ph idx="1"/>
          </p:nvPr>
        </p:nvSpPr>
        <p:spPr>
          <a:xfrm>
            <a:off x="852321" y="2227943"/>
            <a:ext cx="5033221" cy="3788227"/>
          </a:xfrm>
        </p:spPr>
        <p:txBody>
          <a:bodyPr anchor="ctr">
            <a:normAutofit/>
          </a:bodyPr>
          <a:lstStyle/>
          <a:p>
            <a:pPr marL="0" marR="103505" indent="0">
              <a:spcBef>
                <a:spcPts val="0"/>
              </a:spcBef>
              <a:buNone/>
            </a:pPr>
            <a:r>
              <a:rPr lang="en-US" sz="1600" b="1"/>
              <a:t>Value of a Mill</a:t>
            </a:r>
          </a:p>
          <a:p>
            <a:pPr marR="103505">
              <a:spcBef>
                <a:spcPts val="0"/>
              </a:spcBef>
            </a:pPr>
            <a:r>
              <a:rPr lang="en-US" sz="1600"/>
              <a:t>One Mill = $3,177,800</a:t>
            </a:r>
          </a:p>
          <a:p>
            <a:pPr marL="0" marR="103505" indent="0">
              <a:spcBef>
                <a:spcPts val="0"/>
              </a:spcBef>
              <a:buNone/>
            </a:pPr>
            <a:endParaRPr lang="en-US" sz="1600"/>
          </a:p>
          <a:p>
            <a:pPr marL="0" marR="103505" indent="0">
              <a:spcBef>
                <a:spcPts val="0"/>
              </a:spcBef>
              <a:buNone/>
            </a:pPr>
            <a:r>
              <a:rPr lang="en-US" sz="1600" b="1"/>
              <a:t>To impact the Mill Rate </a:t>
            </a:r>
          </a:p>
          <a:p>
            <a:pPr marR="103505">
              <a:spcBef>
                <a:spcPts val="0"/>
              </a:spcBef>
            </a:pPr>
            <a:r>
              <a:rPr lang="en-US" sz="1600"/>
              <a:t>$31,778 in cuts reduces the mill rate by 0.01 mills</a:t>
            </a:r>
          </a:p>
          <a:p>
            <a:pPr marR="103505">
              <a:spcBef>
                <a:spcPts val="0"/>
              </a:spcBef>
            </a:pPr>
            <a:r>
              <a:rPr lang="en-US" sz="1600"/>
              <a:t>For Average Taxpayer, 0.01 mill reduction will result in </a:t>
            </a:r>
            <a:r>
              <a:rPr lang="en-US" sz="1600" b="1"/>
              <a:t>$0.59 cents per month</a:t>
            </a:r>
          </a:p>
          <a:p>
            <a:pPr marL="0" marR="103505" indent="0">
              <a:spcBef>
                <a:spcPts val="0"/>
              </a:spcBef>
              <a:buNone/>
            </a:pPr>
            <a:endParaRPr lang="en-US" sz="1600"/>
          </a:p>
          <a:p>
            <a:pPr marL="0" marR="103505" indent="0">
              <a:spcBef>
                <a:spcPts val="0"/>
              </a:spcBef>
              <a:buNone/>
            </a:pPr>
            <a:r>
              <a:rPr lang="en-US" sz="1600" b="1"/>
              <a:t>Impacts on Budget </a:t>
            </a:r>
          </a:p>
          <a:p>
            <a:pPr marR="103505">
              <a:spcBef>
                <a:spcPts val="0"/>
              </a:spcBef>
            </a:pPr>
            <a:r>
              <a:rPr lang="en-US" sz="1600"/>
              <a:t>A $159,000 cut in Town Operating Budget = ~1% reduction in the Town Operating Budget. </a:t>
            </a:r>
          </a:p>
          <a:p>
            <a:pPr marL="0" marR="103505" indent="0">
              <a:spcBef>
                <a:spcPts val="0"/>
              </a:spcBef>
              <a:buNone/>
            </a:pPr>
            <a:endParaRPr lang="en-US" sz="1600"/>
          </a:p>
          <a:p>
            <a:pPr marR="103505">
              <a:spcBef>
                <a:spcPts val="0"/>
              </a:spcBef>
            </a:pPr>
            <a:r>
              <a:rPr lang="en-US" sz="1600"/>
              <a:t>A $159,000 cut reduces mill rate from 24.28 to 24.23, which is </a:t>
            </a:r>
            <a:r>
              <a:rPr lang="en-US" sz="1600" b="1"/>
              <a:t>$3 less dollars in real estate taxes per month </a:t>
            </a:r>
            <a:r>
              <a:rPr lang="en-US" sz="1600"/>
              <a:t>for the average home per year. (and does not reflect the additional reduction in car taxes)</a:t>
            </a:r>
          </a:p>
          <a:p>
            <a:pPr marR="103505">
              <a:spcBef>
                <a:spcPts val="0"/>
              </a:spcBef>
            </a:pPr>
            <a:endParaRPr lang="en-US" sz="1600">
              <a:effectLst/>
              <a:ea typeface="Times New Roman" panose="02020603050405020304" pitchFamily="18" charset="0"/>
            </a:endParaRPr>
          </a:p>
          <a:p>
            <a:pPr marL="0" marR="103505" lvl="0" indent="0">
              <a:spcBef>
                <a:spcPts val="0"/>
              </a:spcBef>
              <a:spcAft>
                <a:spcPts val="0"/>
              </a:spcAft>
              <a:buNone/>
            </a:pPr>
            <a:endParaRPr lang="en-US" sz="1600"/>
          </a:p>
          <a:p>
            <a:pPr>
              <a:spcBef>
                <a:spcPts val="600"/>
              </a:spcBef>
            </a:pPr>
            <a:endParaRPr lang="en-US" sz="1600"/>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6" name="Picture 5">
            <a:extLst>
              <a:ext uri="{FF2B5EF4-FFF2-40B4-BE49-F238E27FC236}">
                <a16:creationId xmlns:a16="http://schemas.microsoft.com/office/drawing/2014/main" id="{581F7939-1E5A-854E-83D0-7863A2905185}"/>
              </a:ext>
            </a:extLst>
          </p:cNvPr>
          <p:cNvPicPr>
            <a:picLocks noChangeAspect="1"/>
          </p:cNvPicPr>
          <p:nvPr/>
        </p:nvPicPr>
        <p:blipFill rotWithShape="1">
          <a:blip r:embed="rId3"/>
          <a:srcRect l="1801" t="22165" r="31086" b="1"/>
          <a:stretch/>
        </p:blipFill>
        <p:spPr>
          <a:xfrm>
            <a:off x="6465356" y="3364775"/>
            <a:ext cx="1462672" cy="144187"/>
          </a:xfrm>
          <a:prstGeom prst="rect">
            <a:avLst/>
          </a:prstGeom>
        </p:spPr>
      </p:pic>
      <p:sp>
        <p:nvSpPr>
          <p:cNvPr id="5" name="Slide Number Placeholder 4"/>
          <p:cNvSpPr>
            <a:spLocks noGrp="1"/>
          </p:cNvSpPr>
          <p:nvPr>
            <p:ph type="sldNum" sz="quarter" idx="12"/>
          </p:nvPr>
        </p:nvSpPr>
        <p:spPr>
          <a:xfrm>
            <a:off x="7576075" y="6415760"/>
            <a:ext cx="759278" cy="273844"/>
          </a:xfrm>
        </p:spPr>
        <p:txBody>
          <a:bodyPr>
            <a:normAutofit/>
          </a:bodyPr>
          <a:lstStyle/>
          <a:p>
            <a:pPr>
              <a:spcAft>
                <a:spcPts val="600"/>
              </a:spcAft>
            </a:pPr>
            <a:fld id="{12785119-8F6B-4DBD-8544-E9223BB99EAA}" type="slidenum">
              <a:rPr lang="en-US" sz="920">
                <a:solidFill>
                  <a:srgbClr val="FFFFFF"/>
                </a:solidFill>
              </a:rPr>
              <a:pPr>
                <a:spcAft>
                  <a:spcPts val="600"/>
                </a:spcAft>
              </a:pPr>
              <a:t>3</a:t>
            </a:fld>
            <a:endParaRPr lang="en-US" sz="920">
              <a:solidFill>
                <a:srgbClr val="FFFFFF"/>
              </a:solidFill>
            </a:endParaRPr>
          </a:p>
        </p:txBody>
      </p:sp>
    </p:spTree>
    <p:extLst>
      <p:ext uri="{BB962C8B-B14F-4D97-AF65-F5344CB8AC3E}">
        <p14:creationId xmlns:p14="http://schemas.microsoft.com/office/powerpoint/2010/main" val="3739786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1838" y="591276"/>
            <a:ext cx="7554449" cy="1508760"/>
          </a:xfrm>
        </p:spPr>
        <p:txBody>
          <a:bodyPr>
            <a:normAutofit fontScale="90000"/>
          </a:bodyPr>
          <a:lstStyle/>
          <a:p>
            <a:pPr algn="ctr"/>
            <a:br>
              <a:rPr lang="en-US" dirty="0">
                <a:solidFill>
                  <a:schemeClr val="accent2">
                    <a:lumMod val="20000"/>
                    <a:lumOff val="80000"/>
                  </a:schemeClr>
                </a:solidFill>
              </a:rPr>
            </a:br>
            <a:r>
              <a:rPr lang="en-US" b="1" dirty="0">
                <a:solidFill>
                  <a:schemeClr val="accent1"/>
                </a:solidFill>
              </a:rPr>
              <a:t>Mill Rate History </a:t>
            </a:r>
            <a:r>
              <a:rPr lang="en-US" sz="3600" b="1" dirty="0">
                <a:solidFill>
                  <a:schemeClr val="accent1"/>
                </a:solidFill>
              </a:rPr>
              <a:t>(percent increase/decrease)</a:t>
            </a:r>
            <a:br>
              <a:rPr lang="en-US" b="1" dirty="0"/>
            </a:br>
            <a:endParaRPr lang="en-US" sz="20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80492859"/>
              </p:ext>
            </p:extLst>
          </p:nvPr>
        </p:nvGraphicFramePr>
        <p:xfrm>
          <a:off x="304800" y="1981201"/>
          <a:ext cx="8610600" cy="4571999"/>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12"/>
          </p:nvPr>
        </p:nvSpPr>
        <p:spPr>
          <a:xfrm>
            <a:off x="8077200" y="6477000"/>
            <a:ext cx="914400" cy="365125"/>
          </a:xfrm>
        </p:spPr>
        <p:txBody>
          <a:bodyPr>
            <a:normAutofit fontScale="92500" lnSpcReduction="10000"/>
          </a:bodyPr>
          <a:lstStyle/>
          <a:p>
            <a:r>
              <a:rPr lang="en-US" dirty="0"/>
              <a:t>               </a:t>
            </a:r>
            <a:fld id="{12785119-8F6B-4DBD-8544-E9223BB99EAA}" type="slidenum">
              <a:rPr lang="en-US" sz="2000" smtClean="0"/>
              <a:pPr/>
              <a:t>30</a:t>
            </a:fld>
            <a:endParaRPr lang="en-US" sz="2000" dirty="0"/>
          </a:p>
        </p:txBody>
      </p:sp>
      <p:pic>
        <p:nvPicPr>
          <p:cNvPr id="7" name="Picture 6">
            <a:extLst>
              <a:ext uri="{FF2B5EF4-FFF2-40B4-BE49-F238E27FC236}">
                <a16:creationId xmlns:a16="http://schemas.microsoft.com/office/drawing/2014/main" id="{84365EA1-C890-624C-A08C-5A16F038A33A}"/>
              </a:ext>
            </a:extLst>
          </p:cNvPr>
          <p:cNvPicPr>
            <a:picLocks noChangeAspect="1"/>
          </p:cNvPicPr>
          <p:nvPr/>
        </p:nvPicPr>
        <p:blipFill rotWithShape="1">
          <a:blip r:embed="rId4"/>
          <a:srcRect l="1801" t="22165" r="31086" b="1"/>
          <a:stretch/>
        </p:blipFill>
        <p:spPr>
          <a:xfrm>
            <a:off x="0" y="84940"/>
            <a:ext cx="8610600" cy="804214"/>
          </a:xfrm>
          <a:prstGeom prst="rect">
            <a:avLst/>
          </a:prstGeom>
        </p:spPr>
      </p:pic>
    </p:spTree>
    <p:extLst>
      <p:ext uri="{BB962C8B-B14F-4D97-AF65-F5344CB8AC3E}">
        <p14:creationId xmlns:p14="http://schemas.microsoft.com/office/powerpoint/2010/main" val="24298735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Slide Background">
            <a:extLst>
              <a:ext uri="{FF2B5EF4-FFF2-40B4-BE49-F238E27FC236}">
                <a16:creationId xmlns:a16="http://schemas.microsoft.com/office/drawing/2014/main" id="{C0763A76-9F1C-4FC5-82B7-DD475DA46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3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3" name="Rectangle 12">
            <a:extLst>
              <a:ext uri="{FF2B5EF4-FFF2-40B4-BE49-F238E27FC236}">
                <a16:creationId xmlns:a16="http://schemas.microsoft.com/office/drawing/2014/main" id="{E81BF4F6-F2CF-4984-9D14-D6966D92F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391835" cy="2285999"/>
          </a:xfrm>
          <a:prstGeom prst="rect">
            <a:avLst/>
          </a:prstGeom>
          <a:ln>
            <a:noFill/>
          </a:ln>
          <a:effectLst>
            <a:outerShdw blurRad="596900" dist="304800" dir="7140000" sx="90000" sy="90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571352" y="350196"/>
            <a:ext cx="3485178" cy="1624520"/>
          </a:xfrm>
        </p:spPr>
        <p:txBody>
          <a:bodyPr anchor="ctr">
            <a:normAutofit/>
          </a:bodyPr>
          <a:lstStyle/>
          <a:p>
            <a:r>
              <a:rPr lang="en-US" sz="3500" b="1"/>
              <a:t>Revaluation Impact on Motor Vehicle Taxes</a:t>
            </a:r>
          </a:p>
        </p:txBody>
      </p:sp>
      <p:sp>
        <p:nvSpPr>
          <p:cNvPr id="2" name="Content Placeholder 1"/>
          <p:cNvSpPr>
            <a:spLocks noGrp="1"/>
          </p:cNvSpPr>
          <p:nvPr>
            <p:ph idx="1"/>
          </p:nvPr>
        </p:nvSpPr>
        <p:spPr>
          <a:xfrm>
            <a:off x="571351" y="2743200"/>
            <a:ext cx="3485179" cy="3613149"/>
          </a:xfrm>
        </p:spPr>
        <p:txBody>
          <a:bodyPr anchor="ctr">
            <a:normAutofit/>
          </a:bodyPr>
          <a:lstStyle/>
          <a:p>
            <a:pPr marL="0" indent="0">
              <a:buNone/>
            </a:pPr>
            <a:r>
              <a:rPr lang="en-US" sz="1700"/>
              <a:t>Most residents would experience a </a:t>
            </a:r>
            <a:r>
              <a:rPr lang="en-US" sz="1700" b="1"/>
              <a:t>DECREASE</a:t>
            </a:r>
            <a:r>
              <a:rPr lang="en-US" sz="1700"/>
              <a:t> in their motor vehicle taxes due to a decrease in the mill rate.</a:t>
            </a:r>
          </a:p>
          <a:p>
            <a:pPr marL="0" indent="0">
              <a:buNone/>
            </a:pPr>
            <a:r>
              <a:rPr lang="en-US" sz="1700" b="1"/>
              <a:t>2022-Average Assessment </a:t>
            </a:r>
          </a:p>
          <a:p>
            <a:pPr marL="0" indent="0">
              <a:buNone/>
            </a:pPr>
            <a:r>
              <a:rPr lang="en-US" sz="1700" b="1"/>
              <a:t>$18,140 x 32.46 = $589</a:t>
            </a:r>
          </a:p>
          <a:p>
            <a:pPr marL="0" indent="0">
              <a:buNone/>
            </a:pPr>
            <a:r>
              <a:rPr lang="en-US" sz="1700" b="1"/>
              <a:t>2023-Average Assessment </a:t>
            </a:r>
          </a:p>
          <a:p>
            <a:pPr marL="0" indent="0">
              <a:buNone/>
            </a:pPr>
            <a:r>
              <a:rPr lang="en-US" sz="1700" b="1"/>
              <a:t>$17,560 x 24.24 = $425</a:t>
            </a:r>
          </a:p>
          <a:p>
            <a:pPr marL="0" indent="0">
              <a:buNone/>
            </a:pPr>
            <a:r>
              <a:rPr lang="en-US" sz="1700" b="1"/>
              <a:t>Average Decrease is 28% less in taxes</a:t>
            </a:r>
          </a:p>
        </p:txBody>
      </p:sp>
      <p:pic>
        <p:nvPicPr>
          <p:cNvPr id="6" name="Picture 5" descr="110,000+ Cartoon Car Stock Photos, Pictures &amp; Royalty-Free Images - iStock  | 3d cartoon car, Cartoon car trunk, Cartoon car crash"/>
          <p:cNvPicPr/>
          <p:nvPr/>
        </p:nvPicPr>
        <p:blipFill rotWithShape="1">
          <a:blip r:embed="rId2">
            <a:extLst>
              <a:ext uri="{28A0092B-C50C-407E-A947-70E740481C1C}">
                <a14:useLocalDpi xmlns:a14="http://schemas.microsoft.com/office/drawing/2010/main" val="0"/>
              </a:ext>
            </a:extLst>
          </a:blip>
          <a:srcRect l="47964" r="16663"/>
          <a:stretch/>
        </p:blipFill>
        <p:spPr bwMode="auto">
          <a:xfrm>
            <a:off x="4572000" y="1"/>
            <a:ext cx="4577118" cy="6858000"/>
          </a:xfrm>
          <a:prstGeom prst="rect">
            <a:avLst/>
          </a:prstGeom>
          <a:noFill/>
        </p:spPr>
      </p:pic>
    </p:spTree>
    <p:extLst>
      <p:ext uri="{BB962C8B-B14F-4D97-AF65-F5344CB8AC3E}">
        <p14:creationId xmlns:p14="http://schemas.microsoft.com/office/powerpoint/2010/main" val="27064802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accent1"/>
                </a:solidFill>
              </a:rPr>
              <a:t>MILL RATE IMPACT ON AVERAGE HOME INCREASE FOR TAXES FY 24/25 (including cars)</a:t>
            </a:r>
            <a:br>
              <a:rPr lang="en-US" b="1" dirty="0">
                <a:solidFill>
                  <a:schemeClr val="accent1"/>
                </a:solidFill>
              </a:rPr>
            </a:br>
            <a:br>
              <a:rPr lang="en-US" sz="400" b="1" dirty="0">
                <a:solidFill>
                  <a:schemeClr val="accent1"/>
                </a:solidFill>
              </a:rPr>
            </a:br>
            <a:r>
              <a:rPr lang="en-US" sz="2700" b="1" dirty="0">
                <a:solidFill>
                  <a:schemeClr val="accent1"/>
                </a:solidFill>
              </a:rPr>
              <a:t>(MILL RATE OF 24.28)</a:t>
            </a:r>
          </a:p>
        </p:txBody>
      </p:sp>
      <p:sp>
        <p:nvSpPr>
          <p:cNvPr id="4" name="Slide Number Placeholder 3"/>
          <p:cNvSpPr>
            <a:spLocks noGrp="1"/>
          </p:cNvSpPr>
          <p:nvPr>
            <p:ph type="sldNum" sz="quarter" idx="12"/>
          </p:nvPr>
        </p:nvSpPr>
        <p:spPr>
          <a:xfrm>
            <a:off x="6705600" y="6324600"/>
            <a:ext cx="2057400" cy="365125"/>
          </a:xfrm>
        </p:spPr>
        <p:txBody>
          <a:bodyPr/>
          <a:lstStyle/>
          <a:p>
            <a:fld id="{12785119-8F6B-4DBD-8544-E9223BB99EAA}" type="slidenum">
              <a:rPr lang="en-US" sz="1800" smtClean="0"/>
              <a:pPr/>
              <a:t>32</a:t>
            </a:fld>
            <a:endParaRPr lang="en-US" sz="1800" dirty="0"/>
          </a:p>
        </p:txBody>
      </p:sp>
      <p:graphicFrame>
        <p:nvGraphicFramePr>
          <p:cNvPr id="8" name="Table 7">
            <a:extLst>
              <a:ext uri="{FF2B5EF4-FFF2-40B4-BE49-F238E27FC236}">
                <a16:creationId xmlns:a16="http://schemas.microsoft.com/office/drawing/2014/main" id="{6EE1AA58-B2A3-3142-8552-6F248F777077}"/>
              </a:ext>
            </a:extLst>
          </p:cNvPr>
          <p:cNvGraphicFramePr>
            <a:graphicFrameLocks noGrp="1"/>
          </p:cNvGraphicFramePr>
          <p:nvPr>
            <p:extLst>
              <p:ext uri="{D42A27DB-BD31-4B8C-83A1-F6EECF244321}">
                <p14:modId xmlns:p14="http://schemas.microsoft.com/office/powerpoint/2010/main" val="4070069695"/>
              </p:ext>
            </p:extLst>
          </p:nvPr>
        </p:nvGraphicFramePr>
        <p:xfrm>
          <a:off x="628651" y="2209801"/>
          <a:ext cx="7886698" cy="3481441"/>
        </p:xfrm>
        <a:graphic>
          <a:graphicData uri="http://schemas.openxmlformats.org/drawingml/2006/table">
            <a:tbl>
              <a:tblPr firstRow="1" firstCol="1" bandRow="1">
                <a:tableStyleId>{5C22544A-7EE6-4342-B048-85BDC9FD1C3A}</a:tableStyleId>
              </a:tblPr>
              <a:tblGrid>
                <a:gridCol w="957951">
                  <a:extLst>
                    <a:ext uri="{9D8B030D-6E8A-4147-A177-3AD203B41FA5}">
                      <a16:colId xmlns:a16="http://schemas.microsoft.com/office/drawing/2014/main" val="3095906051"/>
                    </a:ext>
                  </a:extLst>
                </a:gridCol>
                <a:gridCol w="1495980">
                  <a:extLst>
                    <a:ext uri="{9D8B030D-6E8A-4147-A177-3AD203B41FA5}">
                      <a16:colId xmlns:a16="http://schemas.microsoft.com/office/drawing/2014/main" val="611690040"/>
                    </a:ext>
                  </a:extLst>
                </a:gridCol>
                <a:gridCol w="1181036">
                  <a:extLst>
                    <a:ext uri="{9D8B030D-6E8A-4147-A177-3AD203B41FA5}">
                      <a16:colId xmlns:a16="http://schemas.microsoft.com/office/drawing/2014/main" val="3692189108"/>
                    </a:ext>
                  </a:extLst>
                </a:gridCol>
                <a:gridCol w="1259772">
                  <a:extLst>
                    <a:ext uri="{9D8B030D-6E8A-4147-A177-3AD203B41FA5}">
                      <a16:colId xmlns:a16="http://schemas.microsoft.com/office/drawing/2014/main" val="3669061060"/>
                    </a:ext>
                  </a:extLst>
                </a:gridCol>
                <a:gridCol w="1102300">
                  <a:extLst>
                    <a:ext uri="{9D8B030D-6E8A-4147-A177-3AD203B41FA5}">
                      <a16:colId xmlns:a16="http://schemas.microsoft.com/office/drawing/2014/main" val="3521090699"/>
                    </a:ext>
                  </a:extLst>
                </a:gridCol>
                <a:gridCol w="1023565">
                  <a:extLst>
                    <a:ext uri="{9D8B030D-6E8A-4147-A177-3AD203B41FA5}">
                      <a16:colId xmlns:a16="http://schemas.microsoft.com/office/drawing/2014/main" val="1962456196"/>
                    </a:ext>
                  </a:extLst>
                </a:gridCol>
                <a:gridCol w="866094">
                  <a:extLst>
                    <a:ext uri="{9D8B030D-6E8A-4147-A177-3AD203B41FA5}">
                      <a16:colId xmlns:a16="http://schemas.microsoft.com/office/drawing/2014/main" val="3067366109"/>
                    </a:ext>
                  </a:extLst>
                </a:gridCol>
              </a:tblGrid>
              <a:tr h="543046">
                <a:tc>
                  <a:txBody>
                    <a:bodyPr/>
                    <a:lstStyle/>
                    <a:p>
                      <a:pPr marL="0" marR="0" algn="ctr">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Grand List Year</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Home Assessment</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Car 1 Assessment</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Car 2 Assessment</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Home Tax</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Car Tax</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Total Tax</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643027065"/>
                  </a:ext>
                </a:extLst>
              </a:tr>
              <a:tr h="339404">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2022</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$333,540</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$14,960</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$16,680</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$11,027</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$1,027</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$12,054</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385285861"/>
                  </a:ext>
                </a:extLst>
              </a:tr>
              <a:tr h="339404">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2023</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$475,090</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$12,110</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$13,160</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$11,535</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$614</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$12,149</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416165021"/>
                  </a:ext>
                </a:extLst>
              </a:tr>
              <a:tr h="339404">
                <a:tc>
                  <a:txBody>
                    <a:bodyPr/>
                    <a:lstStyle/>
                    <a:p>
                      <a:pPr marL="0" marR="0" algn="ctr">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Change</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$141,550</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-$2,850</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-$3,520</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$508</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-$413</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$95</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198444659"/>
                  </a:ext>
                </a:extLst>
              </a:tr>
              <a:tr h="339404">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 </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 </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 </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 </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 </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 </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 </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525655604"/>
                  </a:ext>
                </a:extLst>
              </a:tr>
              <a:tr h="543046">
                <a:tc>
                  <a:txBody>
                    <a:bodyPr/>
                    <a:lstStyle/>
                    <a:p>
                      <a:pPr marL="0" marR="0" algn="ctr">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Grand List Year</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Home Assessment</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Car 1 Assessment</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Car 2 Assessment</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Home Tax</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Car Tax</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Total Tax</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802918808"/>
                  </a:ext>
                </a:extLst>
              </a:tr>
              <a:tr h="339404">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2022</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$744,650</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$27,700</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 </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$24,618</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$899</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$25,517</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638913819"/>
                  </a:ext>
                </a:extLst>
              </a:tr>
              <a:tr h="339404">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2023</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$1,061,690</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$21,910</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 </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$25,778</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$532</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dirty="0">
                          <a:solidFill>
                            <a:srgbClr val="000000"/>
                          </a:solidFill>
                          <a:effectLst/>
                          <a:latin typeface="+mn-lt"/>
                          <a:ea typeface="Times New Roman" panose="02020603050405020304" pitchFamily="18" charset="0"/>
                          <a:cs typeface="Calibri" panose="020F0502020204030204" pitchFamily="34" charset="0"/>
                        </a:rPr>
                        <a:t>$26,310</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22644765"/>
                  </a:ext>
                </a:extLst>
              </a:tr>
              <a:tr h="356373">
                <a:tc>
                  <a:txBody>
                    <a:bodyPr/>
                    <a:lstStyle/>
                    <a:p>
                      <a:pPr marL="0" marR="0" algn="ctr">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Change</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$317,040</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-$5,790</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 </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$1,160</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-$367</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$793</a:t>
                      </a:r>
                      <a:endParaRPr lang="en-US" sz="1600" dirty="0">
                        <a:effectLst/>
                        <a:latin typeface="+mn-lt"/>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651035414"/>
                  </a:ext>
                </a:extLst>
              </a:tr>
            </a:tbl>
          </a:graphicData>
        </a:graphic>
      </p:graphicFrame>
      <p:sp>
        <p:nvSpPr>
          <p:cNvPr id="3" name="TextBox 2">
            <a:extLst>
              <a:ext uri="{FF2B5EF4-FFF2-40B4-BE49-F238E27FC236}">
                <a16:creationId xmlns:a16="http://schemas.microsoft.com/office/drawing/2014/main" id="{F28C0E71-ED03-5669-CE81-B6F33221A092}"/>
              </a:ext>
            </a:extLst>
          </p:cNvPr>
          <p:cNvSpPr txBox="1"/>
          <p:nvPr/>
        </p:nvSpPr>
        <p:spPr>
          <a:xfrm>
            <a:off x="628650" y="6172200"/>
            <a:ext cx="7143750" cy="369332"/>
          </a:xfrm>
          <a:prstGeom prst="rect">
            <a:avLst/>
          </a:prstGeom>
          <a:noFill/>
        </p:spPr>
        <p:txBody>
          <a:bodyPr wrap="square" rtlCol="0">
            <a:spAutoFit/>
          </a:bodyPr>
          <a:lstStyle/>
          <a:p>
            <a:pPr algn="ctr"/>
            <a:r>
              <a:rPr lang="en-US" dirty="0">
                <a:solidFill>
                  <a:srgbClr val="FF0000"/>
                </a:solidFill>
              </a:rPr>
              <a:t>** Net Impact: $8/month and $66/month increase.</a:t>
            </a:r>
          </a:p>
        </p:txBody>
      </p:sp>
    </p:spTree>
    <p:extLst>
      <p:ext uri="{BB962C8B-B14F-4D97-AF65-F5344CB8AC3E}">
        <p14:creationId xmlns:p14="http://schemas.microsoft.com/office/powerpoint/2010/main" val="35717294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022" y="1107726"/>
            <a:ext cx="7886700" cy="1325563"/>
          </a:xfrm>
        </p:spPr>
        <p:txBody>
          <a:bodyPr>
            <a:normAutofit/>
          </a:bodyPr>
          <a:lstStyle/>
          <a:p>
            <a:r>
              <a:rPr lang="en-US" sz="6600" b="1" dirty="0">
                <a:solidFill>
                  <a:schemeClr val="accent1"/>
                </a:solidFill>
              </a:rPr>
              <a:t>Final Thoughts</a:t>
            </a:r>
          </a:p>
        </p:txBody>
      </p:sp>
      <p:sp>
        <p:nvSpPr>
          <p:cNvPr id="5" name="Slide Number Placeholder 4"/>
          <p:cNvSpPr>
            <a:spLocks noGrp="1"/>
          </p:cNvSpPr>
          <p:nvPr>
            <p:ph type="sldNum" sz="quarter" idx="12"/>
          </p:nvPr>
        </p:nvSpPr>
        <p:spPr>
          <a:xfrm>
            <a:off x="6629400" y="6324600"/>
            <a:ext cx="2057400" cy="365125"/>
          </a:xfrm>
        </p:spPr>
        <p:txBody>
          <a:bodyPr/>
          <a:lstStyle/>
          <a:p>
            <a:fld id="{12785119-8F6B-4DBD-8544-E9223BB99EAA}" type="slidenum">
              <a:rPr lang="en-US" sz="2000" smtClean="0"/>
              <a:pPr/>
              <a:t>33</a:t>
            </a:fld>
            <a:endParaRPr lang="en-US" sz="2000" dirty="0"/>
          </a:p>
        </p:txBody>
      </p:sp>
      <p:pic>
        <p:nvPicPr>
          <p:cNvPr id="6" name="Picture 5">
            <a:extLst>
              <a:ext uri="{FF2B5EF4-FFF2-40B4-BE49-F238E27FC236}">
                <a16:creationId xmlns:a16="http://schemas.microsoft.com/office/drawing/2014/main" id="{5E3E3C13-3F1A-6D40-97ED-CEA6ECC543E8}"/>
              </a:ext>
            </a:extLst>
          </p:cNvPr>
          <p:cNvPicPr>
            <a:picLocks noChangeAspect="1"/>
          </p:cNvPicPr>
          <p:nvPr/>
        </p:nvPicPr>
        <p:blipFill rotWithShape="1">
          <a:blip r:embed="rId2"/>
          <a:srcRect l="1801" t="22165" r="31086" b="1"/>
          <a:stretch/>
        </p:blipFill>
        <p:spPr>
          <a:xfrm>
            <a:off x="-19878" y="82286"/>
            <a:ext cx="8610600" cy="804214"/>
          </a:xfrm>
          <a:prstGeom prst="rect">
            <a:avLst/>
          </a:prstGeom>
        </p:spPr>
      </p:pic>
      <p:sp>
        <p:nvSpPr>
          <p:cNvPr id="7" name="Content Placeholder 6">
            <a:extLst>
              <a:ext uri="{FF2B5EF4-FFF2-40B4-BE49-F238E27FC236}">
                <a16:creationId xmlns:a16="http://schemas.microsoft.com/office/drawing/2014/main" id="{05CF72DB-5AE4-4748-AE98-AB4C6244F525}"/>
              </a:ext>
            </a:extLst>
          </p:cNvPr>
          <p:cNvSpPr>
            <a:spLocks noGrp="1"/>
          </p:cNvSpPr>
          <p:nvPr>
            <p:ph idx="1"/>
          </p:nvPr>
        </p:nvSpPr>
        <p:spPr>
          <a:xfrm>
            <a:off x="628650" y="2581206"/>
            <a:ext cx="7886700" cy="3357563"/>
          </a:xfrm>
        </p:spPr>
        <p:txBody>
          <a:bodyPr>
            <a:normAutofit fontScale="92500" lnSpcReduction="20000"/>
          </a:bodyPr>
          <a:lstStyle/>
          <a:p>
            <a:r>
              <a:rPr lang="en-US" sz="2400" dirty="0">
                <a:effectLst/>
                <a:latin typeface="Calibri" panose="020F0502020204030204" pitchFamily="34" charset="0"/>
                <a:ea typeface="Times New Roman" panose="02020603050405020304" pitchFamily="18" charset="0"/>
              </a:rPr>
              <a:t>Rate </a:t>
            </a:r>
            <a:r>
              <a:rPr lang="en-US" sz="2400" dirty="0">
                <a:latin typeface="Calibri" panose="020F0502020204030204" pitchFamily="34" charset="0"/>
                <a:ea typeface="Times New Roman" panose="02020603050405020304" pitchFamily="18" charset="0"/>
              </a:rPr>
              <a:t>a</a:t>
            </a:r>
            <a:r>
              <a:rPr lang="en-US" sz="2400" dirty="0">
                <a:effectLst/>
                <a:latin typeface="Calibri" panose="020F0502020204030204" pitchFamily="34" charset="0"/>
                <a:ea typeface="Times New Roman" panose="02020603050405020304" pitchFamily="18" charset="0"/>
              </a:rPr>
              <a:t>djustments up and down to the State Pension Plan, Health Insurance Costs and other </a:t>
            </a:r>
            <a:r>
              <a:rPr lang="en-US" sz="2400" dirty="0">
                <a:latin typeface="Calibri" panose="020F0502020204030204" pitchFamily="34" charset="0"/>
                <a:ea typeface="Times New Roman" panose="02020603050405020304" pitchFamily="18" charset="0"/>
              </a:rPr>
              <a:t>I</a:t>
            </a:r>
            <a:r>
              <a:rPr lang="en-US" sz="2400" dirty="0">
                <a:effectLst/>
                <a:latin typeface="Calibri" panose="020F0502020204030204" pitchFamily="34" charset="0"/>
                <a:ea typeface="Times New Roman" panose="02020603050405020304" pitchFamily="18" charset="0"/>
              </a:rPr>
              <a:t>nsurance costs are </a:t>
            </a:r>
            <a:r>
              <a:rPr lang="en-US" sz="2400" dirty="0">
                <a:latin typeface="Calibri" panose="020F0502020204030204" pitchFamily="34" charset="0"/>
                <a:ea typeface="Times New Roman" panose="02020603050405020304" pitchFamily="18" charset="0"/>
              </a:rPr>
              <a:t>f</a:t>
            </a:r>
            <a:r>
              <a:rPr lang="en-US" sz="2400" dirty="0">
                <a:effectLst/>
                <a:latin typeface="Calibri" panose="020F0502020204030204" pitchFamily="34" charset="0"/>
                <a:ea typeface="Times New Roman" panose="02020603050405020304" pitchFamily="18" charset="0"/>
              </a:rPr>
              <a:t>orthcoming and changed after the BOS voted to transmit the budget. </a:t>
            </a:r>
            <a:endParaRPr lang="en-US" sz="2400" dirty="0">
              <a:effectLst/>
              <a:latin typeface="Times New Roman" panose="02020603050405020304" pitchFamily="18" charset="0"/>
              <a:ea typeface="Times New Roman" panose="02020603050405020304" pitchFamily="18" charset="0"/>
            </a:endParaRPr>
          </a:p>
          <a:p>
            <a:endParaRPr lang="en-US" sz="2400" dirty="0">
              <a:effectLst/>
              <a:latin typeface="Calibri" panose="020F0502020204030204" pitchFamily="34" charset="0"/>
              <a:ea typeface="Times New Roman" panose="02020603050405020304" pitchFamily="18" charset="0"/>
            </a:endParaRPr>
          </a:p>
          <a:p>
            <a:r>
              <a:rPr lang="en-US" sz="2400" dirty="0">
                <a:effectLst/>
                <a:latin typeface="Calibri" panose="020F0502020204030204" pitchFamily="34" charset="0"/>
                <a:ea typeface="Times New Roman" panose="02020603050405020304" pitchFamily="18" charset="0"/>
              </a:rPr>
              <a:t>This budget looks forward and is grounded in providing the best services and efficiencies possible and recognizing that Weston is growing, changing and we need to invest wisely and not continue </a:t>
            </a:r>
            <a:r>
              <a:rPr lang="en-US" sz="2400" dirty="0">
                <a:latin typeface="Calibri" panose="020F0502020204030204" pitchFamily="34" charset="0"/>
                <a:ea typeface="Times New Roman" panose="02020603050405020304" pitchFamily="18" charset="0"/>
              </a:rPr>
              <a:t>to </a:t>
            </a:r>
            <a:r>
              <a:rPr lang="en-US" sz="2400" dirty="0">
                <a:effectLst/>
                <a:latin typeface="Calibri" panose="020F0502020204030204" pitchFamily="34" charset="0"/>
                <a:ea typeface="Times New Roman" panose="02020603050405020304" pitchFamily="18" charset="0"/>
              </a:rPr>
              <a:t>defer our human capital, infrastructure, and facilities needs. </a:t>
            </a:r>
          </a:p>
          <a:p>
            <a:endParaRPr lang="en-US" sz="2400" dirty="0">
              <a:latin typeface="Calibri" panose="020F0502020204030204" pitchFamily="34" charset="0"/>
              <a:ea typeface="Times New Roman" panose="02020603050405020304" pitchFamily="18" charset="0"/>
            </a:endParaRPr>
          </a:p>
          <a:p>
            <a:r>
              <a:rPr lang="en-US" sz="2400" dirty="0">
                <a:effectLst/>
                <a:latin typeface="Calibri" panose="020F0502020204030204" pitchFamily="34" charset="0"/>
                <a:ea typeface="Times New Roman" panose="02020603050405020304" pitchFamily="18" charset="0"/>
              </a:rPr>
              <a:t>I look forward to working with you on this budget and continuing to move Weston forward.</a:t>
            </a:r>
            <a:endParaRPr lang="en-US" sz="2400" dirty="0">
              <a:latin typeface="Calibri" panose="020F0502020204030204" pitchFamily="34" charset="0"/>
              <a:ea typeface="Times New Roman" panose="02020603050405020304" pitchFamily="18" charset="0"/>
            </a:endParaRPr>
          </a:p>
          <a:p>
            <a:endParaRPr lang="en-US" dirty="0"/>
          </a:p>
        </p:txBody>
      </p:sp>
      <p:sp>
        <p:nvSpPr>
          <p:cNvPr id="3" name="TextBox 2">
            <a:extLst>
              <a:ext uri="{FF2B5EF4-FFF2-40B4-BE49-F238E27FC236}">
                <a16:creationId xmlns:a16="http://schemas.microsoft.com/office/drawing/2014/main" id="{DBFF9687-005B-57AB-F4CD-03466C56A25B}"/>
              </a:ext>
            </a:extLst>
          </p:cNvPr>
          <p:cNvSpPr txBox="1"/>
          <p:nvPr/>
        </p:nvSpPr>
        <p:spPr>
          <a:xfrm>
            <a:off x="381000" y="5938769"/>
            <a:ext cx="7696200" cy="523220"/>
          </a:xfrm>
          <a:prstGeom prst="rect">
            <a:avLst/>
          </a:prstGeom>
          <a:noFill/>
        </p:spPr>
        <p:txBody>
          <a:bodyPr wrap="square" rtlCol="0">
            <a:spAutoFit/>
          </a:bodyPr>
          <a:lstStyle/>
          <a:p>
            <a:r>
              <a:rPr lang="en-US" sz="1400" dirty="0">
                <a:solidFill>
                  <a:srgbClr val="FF0000"/>
                </a:solidFill>
              </a:rPr>
              <a:t>Additional Adjustments include: $475,000 in Investment Income Offset, $266,000 Capital Offsets, OPEB Contribution Adjustments by BOF Offset, Pension increase $95,000, Health Insurance Offset $22,000) </a:t>
            </a:r>
          </a:p>
        </p:txBody>
      </p:sp>
    </p:spTree>
    <p:extLst>
      <p:ext uri="{BB962C8B-B14F-4D97-AF65-F5344CB8AC3E}">
        <p14:creationId xmlns:p14="http://schemas.microsoft.com/office/powerpoint/2010/main" val="2048136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022" y="1255643"/>
            <a:ext cx="7886700" cy="1325563"/>
          </a:xfrm>
        </p:spPr>
        <p:txBody>
          <a:bodyPr>
            <a:normAutofit/>
          </a:bodyPr>
          <a:lstStyle/>
          <a:p>
            <a:r>
              <a:rPr lang="en-US" sz="6600" b="1" dirty="0">
                <a:solidFill>
                  <a:schemeClr val="accent1"/>
                </a:solidFill>
              </a:rPr>
              <a:t>QUESTIONS</a:t>
            </a:r>
          </a:p>
        </p:txBody>
      </p:sp>
      <p:sp>
        <p:nvSpPr>
          <p:cNvPr id="4" name="Content Placeholder 3"/>
          <p:cNvSpPr>
            <a:spLocks noGrp="1"/>
          </p:cNvSpPr>
          <p:nvPr>
            <p:ph idx="1"/>
          </p:nvPr>
        </p:nvSpPr>
        <p:spPr>
          <a:xfrm>
            <a:off x="3810000" y="2514600"/>
            <a:ext cx="1600200" cy="3124200"/>
          </a:xfrm>
          <a:effectLst>
            <a:innerShdw blurRad="63500" dist="50800" dir="13500000">
              <a:prstClr val="black">
                <a:alpha val="50000"/>
              </a:prstClr>
            </a:innerShdw>
          </a:effectLst>
        </p:spPr>
        <p:txBody>
          <a:bodyPr>
            <a:noAutofit/>
          </a:bodyPr>
          <a:lstStyle/>
          <a:p>
            <a:pPr marL="45720" indent="0">
              <a:buNone/>
            </a:pPr>
            <a:r>
              <a:rPr lang="en-US" sz="20000" dirty="0"/>
              <a:t>?</a:t>
            </a:r>
          </a:p>
        </p:txBody>
      </p:sp>
      <p:sp>
        <p:nvSpPr>
          <p:cNvPr id="5" name="Slide Number Placeholder 4"/>
          <p:cNvSpPr>
            <a:spLocks noGrp="1"/>
          </p:cNvSpPr>
          <p:nvPr>
            <p:ph type="sldNum" sz="quarter" idx="12"/>
          </p:nvPr>
        </p:nvSpPr>
        <p:spPr>
          <a:xfrm>
            <a:off x="6629400" y="6324600"/>
            <a:ext cx="2057400" cy="365125"/>
          </a:xfrm>
        </p:spPr>
        <p:txBody>
          <a:bodyPr/>
          <a:lstStyle/>
          <a:p>
            <a:fld id="{12785119-8F6B-4DBD-8544-E9223BB99EAA}" type="slidenum">
              <a:rPr lang="en-US" sz="2000" smtClean="0"/>
              <a:pPr/>
              <a:t>34</a:t>
            </a:fld>
            <a:endParaRPr lang="en-US" sz="2000" dirty="0"/>
          </a:p>
        </p:txBody>
      </p:sp>
      <p:pic>
        <p:nvPicPr>
          <p:cNvPr id="6" name="Picture 5">
            <a:extLst>
              <a:ext uri="{FF2B5EF4-FFF2-40B4-BE49-F238E27FC236}">
                <a16:creationId xmlns:a16="http://schemas.microsoft.com/office/drawing/2014/main" id="{5E3E3C13-3F1A-6D40-97ED-CEA6ECC543E8}"/>
              </a:ext>
            </a:extLst>
          </p:cNvPr>
          <p:cNvPicPr>
            <a:picLocks noChangeAspect="1"/>
          </p:cNvPicPr>
          <p:nvPr/>
        </p:nvPicPr>
        <p:blipFill rotWithShape="1">
          <a:blip r:embed="rId2"/>
          <a:srcRect l="1801" t="22165" r="31086" b="1"/>
          <a:stretch/>
        </p:blipFill>
        <p:spPr>
          <a:xfrm>
            <a:off x="-19878" y="82286"/>
            <a:ext cx="8610600" cy="804214"/>
          </a:xfrm>
          <a:prstGeom prst="rect">
            <a:avLst/>
          </a:prstGeom>
        </p:spPr>
      </p:pic>
    </p:spTree>
    <p:extLst>
      <p:ext uri="{BB962C8B-B14F-4D97-AF65-F5344CB8AC3E}">
        <p14:creationId xmlns:p14="http://schemas.microsoft.com/office/powerpoint/2010/main" val="3885545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40699" y="687480"/>
            <a:ext cx="5605629" cy="994172"/>
          </a:xfrm>
        </p:spPr>
        <p:txBody>
          <a:bodyPr>
            <a:normAutofit/>
          </a:bodyPr>
          <a:lstStyle/>
          <a:p>
            <a:r>
              <a:rPr lang="en-US" sz="3850" b="1" spc="100">
                <a:latin typeface="Franklin Gothic Book" pitchFamily="34" charset="0"/>
                <a:cs typeface="Times New Roman" pitchFamily="18" charset="0"/>
              </a:rPr>
              <a:t>Budget Goals</a:t>
            </a:r>
          </a:p>
        </p:txBody>
      </p:sp>
      <p:sp>
        <p:nvSpPr>
          <p:cNvPr id="3" name="Content Placeholder 2"/>
          <p:cNvSpPr>
            <a:spLocks noGrp="1"/>
          </p:cNvSpPr>
          <p:nvPr>
            <p:ph idx="1"/>
          </p:nvPr>
        </p:nvSpPr>
        <p:spPr>
          <a:xfrm>
            <a:off x="852321" y="2227943"/>
            <a:ext cx="5033221" cy="3788227"/>
          </a:xfrm>
        </p:spPr>
        <p:txBody>
          <a:bodyPr anchor="ctr">
            <a:normAutofit/>
          </a:bodyPr>
          <a:lstStyle/>
          <a:p>
            <a:pPr marL="0">
              <a:spcBef>
                <a:spcPts val="0"/>
              </a:spcBef>
              <a:spcAft>
                <a:spcPts val="600"/>
              </a:spcAft>
            </a:pPr>
            <a:r>
              <a:rPr lang="en-US" sz="1500" b="1"/>
              <a:t>Rise</a:t>
            </a:r>
            <a:r>
              <a:rPr lang="en-US" sz="1500"/>
              <a:t> to the occasion and meet the needs of our residents, while keeping tax impact low.</a:t>
            </a:r>
          </a:p>
          <a:p>
            <a:pPr marL="0">
              <a:spcBef>
                <a:spcPts val="0"/>
              </a:spcBef>
              <a:spcAft>
                <a:spcPts val="600"/>
              </a:spcAft>
            </a:pPr>
            <a:r>
              <a:rPr lang="en-US" sz="1500" b="1"/>
              <a:t>Invest</a:t>
            </a:r>
            <a:r>
              <a:rPr lang="en-US" sz="1500"/>
              <a:t> wisely in a Weston that is thriving and growing. </a:t>
            </a:r>
          </a:p>
          <a:p>
            <a:pPr marL="0">
              <a:spcBef>
                <a:spcPts val="0"/>
              </a:spcBef>
              <a:spcAft>
                <a:spcPts val="600"/>
              </a:spcAft>
            </a:pPr>
            <a:r>
              <a:rPr lang="en-US" sz="1500" b="1"/>
              <a:t>Repair</a:t>
            </a:r>
            <a:r>
              <a:rPr lang="en-US" sz="1500"/>
              <a:t> our crumbling facilities and infrastructure. </a:t>
            </a:r>
          </a:p>
          <a:p>
            <a:pPr marL="0">
              <a:spcBef>
                <a:spcPts val="0"/>
              </a:spcBef>
              <a:spcAft>
                <a:spcPts val="600"/>
              </a:spcAft>
            </a:pPr>
            <a:r>
              <a:rPr lang="en-US" sz="1500" b="1"/>
              <a:t>Serve</a:t>
            </a:r>
            <a:r>
              <a:rPr lang="en-US" sz="1500"/>
              <a:t> the community better by focusing on the human capital and department needs.</a:t>
            </a:r>
          </a:p>
          <a:p>
            <a:pPr marL="0">
              <a:spcBef>
                <a:spcPts val="0"/>
              </a:spcBef>
              <a:spcAft>
                <a:spcPts val="600"/>
              </a:spcAft>
            </a:pPr>
            <a:r>
              <a:rPr lang="en-US" sz="1500" b="1"/>
              <a:t>Advance</a:t>
            </a:r>
            <a:r>
              <a:rPr lang="en-US" sz="1500"/>
              <a:t> practical funding options to pay for our deteriorating roads. </a:t>
            </a:r>
          </a:p>
          <a:p>
            <a:pPr marL="0">
              <a:spcBef>
                <a:spcPts val="0"/>
              </a:spcBef>
              <a:spcAft>
                <a:spcPts val="600"/>
              </a:spcAft>
            </a:pPr>
            <a:r>
              <a:rPr lang="en-US" sz="1500" b="1"/>
              <a:t>Devote</a:t>
            </a:r>
            <a:r>
              <a:rPr lang="en-US" sz="1500"/>
              <a:t> resources into planning and compliance as part of a long-term capital plan. </a:t>
            </a:r>
          </a:p>
          <a:p>
            <a:pPr marL="0">
              <a:spcBef>
                <a:spcPts val="0"/>
              </a:spcBef>
              <a:spcAft>
                <a:spcPts val="600"/>
              </a:spcAft>
            </a:pPr>
            <a:r>
              <a:rPr lang="en-US" sz="1500" b="1"/>
              <a:t>Appreciate</a:t>
            </a:r>
            <a:r>
              <a:rPr lang="en-US" sz="1500"/>
              <a:t> the exceptional grand list growth (38.4%) and that home values soared,    </a:t>
            </a:r>
          </a:p>
          <a:p>
            <a:pPr marL="0" indent="0">
              <a:spcBef>
                <a:spcPts val="0"/>
              </a:spcBef>
              <a:spcAft>
                <a:spcPts val="600"/>
              </a:spcAft>
              <a:buNone/>
            </a:pPr>
            <a:r>
              <a:rPr lang="en-US" sz="1500"/>
              <a:t>   making Weston a desirable place to live. </a:t>
            </a:r>
          </a:p>
          <a:p>
            <a:pPr marL="0">
              <a:spcBef>
                <a:spcPts val="0"/>
              </a:spcBef>
              <a:spcAft>
                <a:spcPts val="600"/>
              </a:spcAft>
            </a:pPr>
            <a:r>
              <a:rPr lang="en-US" sz="1500" b="1"/>
              <a:t>Enable</a:t>
            </a:r>
            <a:r>
              <a:rPr lang="en-US" sz="1500"/>
              <a:t> a low mill rate by keeping the net budget low.</a:t>
            </a:r>
          </a:p>
          <a:p>
            <a:pPr marL="0">
              <a:spcBef>
                <a:spcPts val="0"/>
              </a:spcBef>
              <a:spcAft>
                <a:spcPts val="600"/>
              </a:spcAft>
            </a:pPr>
            <a:endParaRPr lang="en-US" sz="1500"/>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6" name="Picture 5">
            <a:extLst>
              <a:ext uri="{FF2B5EF4-FFF2-40B4-BE49-F238E27FC236}">
                <a16:creationId xmlns:a16="http://schemas.microsoft.com/office/drawing/2014/main" id="{581F7939-1E5A-854E-83D0-7863A2905185}"/>
              </a:ext>
            </a:extLst>
          </p:cNvPr>
          <p:cNvPicPr>
            <a:picLocks noChangeAspect="1"/>
          </p:cNvPicPr>
          <p:nvPr/>
        </p:nvPicPr>
        <p:blipFill rotWithShape="1">
          <a:blip r:embed="rId3"/>
          <a:srcRect l="1801" t="22165" r="31086" b="1"/>
          <a:stretch/>
        </p:blipFill>
        <p:spPr>
          <a:xfrm>
            <a:off x="6465356" y="3364775"/>
            <a:ext cx="1462672" cy="144187"/>
          </a:xfrm>
          <a:prstGeom prst="rect">
            <a:avLst/>
          </a:prstGeom>
        </p:spPr>
      </p:pic>
      <p:sp>
        <p:nvSpPr>
          <p:cNvPr id="5" name="Slide Number Placeholder 4"/>
          <p:cNvSpPr>
            <a:spLocks noGrp="1"/>
          </p:cNvSpPr>
          <p:nvPr>
            <p:ph type="sldNum" sz="quarter" idx="12"/>
          </p:nvPr>
        </p:nvSpPr>
        <p:spPr>
          <a:xfrm>
            <a:off x="7576075" y="6415760"/>
            <a:ext cx="759278" cy="273844"/>
          </a:xfrm>
        </p:spPr>
        <p:txBody>
          <a:bodyPr>
            <a:normAutofit/>
          </a:bodyPr>
          <a:lstStyle/>
          <a:p>
            <a:pPr>
              <a:spcAft>
                <a:spcPts val="600"/>
              </a:spcAft>
            </a:pPr>
            <a:fld id="{12785119-8F6B-4DBD-8544-E9223BB99EAA}" type="slidenum">
              <a:rPr lang="en-US" sz="920">
                <a:solidFill>
                  <a:srgbClr val="FFFFFF"/>
                </a:solidFill>
              </a:rPr>
              <a:pPr>
                <a:spcAft>
                  <a:spcPts val="600"/>
                </a:spcAft>
              </a:pPr>
              <a:t>4</a:t>
            </a:fld>
            <a:endParaRPr lang="en-US" sz="920">
              <a:solidFill>
                <a:srgbClr val="FFFFFF"/>
              </a:solidFill>
            </a:endParaRPr>
          </a:p>
        </p:txBody>
      </p:sp>
    </p:spTree>
    <p:extLst>
      <p:ext uri="{BB962C8B-B14F-4D97-AF65-F5344CB8AC3E}">
        <p14:creationId xmlns:p14="http://schemas.microsoft.com/office/powerpoint/2010/main" val="2288157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2785119-8F6B-4DBD-8544-E9223BB99EAA}" type="slidenum">
              <a:rPr lang="en-US" sz="2000" smtClean="0"/>
              <a:pPr/>
              <a:t>5</a:t>
            </a:fld>
            <a:endParaRPr lang="en-US" sz="2000" dirty="0"/>
          </a:p>
        </p:txBody>
      </p:sp>
      <p:sp>
        <p:nvSpPr>
          <p:cNvPr id="4" name="Rectangle 3"/>
          <p:cNvSpPr/>
          <p:nvPr/>
        </p:nvSpPr>
        <p:spPr>
          <a:xfrm>
            <a:off x="381000" y="2286000"/>
            <a:ext cx="8001000" cy="3416320"/>
          </a:xfrm>
          <a:prstGeom prst="rect">
            <a:avLst/>
          </a:prstGeom>
        </p:spPr>
        <p:txBody>
          <a:bodyPr wrap="square">
            <a:spAutoFit/>
          </a:bodyPr>
          <a:lstStyle/>
          <a:p>
            <a:pPr algn="ctr"/>
            <a:r>
              <a:rPr lang="en-US" sz="7200" spc="100" dirty="0"/>
              <a:t>Budget Context: Current FY</a:t>
            </a:r>
          </a:p>
          <a:p>
            <a:pPr algn="ctr"/>
            <a:r>
              <a:rPr lang="en-US" sz="7200" spc="100" dirty="0"/>
              <a:t>Forecast</a:t>
            </a:r>
            <a:endParaRPr lang="en-US" sz="7200" dirty="0"/>
          </a:p>
        </p:txBody>
      </p:sp>
      <p:pic>
        <p:nvPicPr>
          <p:cNvPr id="6" name="Picture 5">
            <a:extLst>
              <a:ext uri="{FF2B5EF4-FFF2-40B4-BE49-F238E27FC236}">
                <a16:creationId xmlns:a16="http://schemas.microsoft.com/office/drawing/2014/main" id="{211EB563-EDC8-EF45-AD71-D43E0EF770FD}"/>
              </a:ext>
            </a:extLst>
          </p:cNvPr>
          <p:cNvPicPr>
            <a:picLocks noChangeAspect="1"/>
          </p:cNvPicPr>
          <p:nvPr/>
        </p:nvPicPr>
        <p:blipFill rotWithShape="1">
          <a:blip r:embed="rId2"/>
          <a:srcRect l="1801" t="22165" r="31086" b="1"/>
          <a:stretch/>
        </p:blipFill>
        <p:spPr>
          <a:xfrm>
            <a:off x="0" y="76200"/>
            <a:ext cx="8610600" cy="804214"/>
          </a:xfrm>
          <a:prstGeom prst="rect">
            <a:avLst/>
          </a:prstGeom>
        </p:spPr>
      </p:pic>
      <p:pic>
        <p:nvPicPr>
          <p:cNvPr id="7" name="Picture 6">
            <a:extLst>
              <a:ext uri="{FF2B5EF4-FFF2-40B4-BE49-F238E27FC236}">
                <a16:creationId xmlns:a16="http://schemas.microsoft.com/office/drawing/2014/main" id="{3F1B651B-0A1C-0848-B288-2B93523F19FC}"/>
              </a:ext>
            </a:extLst>
          </p:cNvPr>
          <p:cNvPicPr>
            <a:picLocks noChangeAspect="1"/>
          </p:cNvPicPr>
          <p:nvPr/>
        </p:nvPicPr>
        <p:blipFill rotWithShape="1">
          <a:blip r:embed="rId3"/>
          <a:srcRect r="79501"/>
          <a:stretch/>
        </p:blipFill>
        <p:spPr>
          <a:xfrm>
            <a:off x="3659721" y="1239498"/>
            <a:ext cx="1291158" cy="104650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573E3F8-2625-054D-86A0-C3DB4770A3A1}"/>
              </a:ext>
            </a:extLst>
          </p:cNvPr>
          <p:cNvPicPr>
            <a:picLocks noChangeAspect="1"/>
          </p:cNvPicPr>
          <p:nvPr/>
        </p:nvPicPr>
        <p:blipFill rotWithShape="1">
          <a:blip r:embed="rId3"/>
          <a:srcRect l="1801" t="22165" r="31086" b="1"/>
          <a:stretch/>
        </p:blipFill>
        <p:spPr>
          <a:xfrm>
            <a:off x="12700" y="0"/>
            <a:ext cx="8610600" cy="804214"/>
          </a:xfrm>
          <a:prstGeom prst="rect">
            <a:avLst/>
          </a:prstGeom>
        </p:spPr>
      </p:pic>
      <p:sp>
        <p:nvSpPr>
          <p:cNvPr id="4" name="Slide Number Placeholder 3"/>
          <p:cNvSpPr>
            <a:spLocks noGrp="1"/>
          </p:cNvSpPr>
          <p:nvPr>
            <p:ph type="sldNum" sz="quarter" idx="12"/>
          </p:nvPr>
        </p:nvSpPr>
        <p:spPr>
          <a:xfrm>
            <a:off x="6858000" y="6400800"/>
            <a:ext cx="2057400" cy="365125"/>
          </a:xfrm>
        </p:spPr>
        <p:txBody>
          <a:bodyPr/>
          <a:lstStyle/>
          <a:p>
            <a:r>
              <a:rPr lang="en-US" sz="1600" dirty="0"/>
              <a:t>4</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87755401"/>
              </p:ext>
            </p:extLst>
          </p:nvPr>
        </p:nvGraphicFramePr>
        <p:xfrm>
          <a:off x="403224" y="1295400"/>
          <a:ext cx="8337549" cy="5151725"/>
        </p:xfrm>
        <a:graphic>
          <a:graphicData uri="http://schemas.openxmlformats.org/drawingml/2006/table">
            <a:tbl>
              <a:tblPr>
                <a:tableStyleId>{5C22544A-7EE6-4342-B048-85BDC9FD1C3A}</a:tableStyleId>
              </a:tblPr>
              <a:tblGrid>
                <a:gridCol w="4380746">
                  <a:extLst>
                    <a:ext uri="{9D8B030D-6E8A-4147-A177-3AD203B41FA5}">
                      <a16:colId xmlns:a16="http://schemas.microsoft.com/office/drawing/2014/main" val="20000"/>
                    </a:ext>
                  </a:extLst>
                </a:gridCol>
                <a:gridCol w="1271829">
                  <a:extLst>
                    <a:ext uri="{9D8B030D-6E8A-4147-A177-3AD203B41FA5}">
                      <a16:colId xmlns:a16="http://schemas.microsoft.com/office/drawing/2014/main" val="20001"/>
                    </a:ext>
                  </a:extLst>
                </a:gridCol>
                <a:gridCol w="1342487">
                  <a:extLst>
                    <a:ext uri="{9D8B030D-6E8A-4147-A177-3AD203B41FA5}">
                      <a16:colId xmlns:a16="http://schemas.microsoft.com/office/drawing/2014/main" val="20002"/>
                    </a:ext>
                  </a:extLst>
                </a:gridCol>
                <a:gridCol w="1342487">
                  <a:extLst>
                    <a:ext uri="{9D8B030D-6E8A-4147-A177-3AD203B41FA5}">
                      <a16:colId xmlns:a16="http://schemas.microsoft.com/office/drawing/2014/main" val="20003"/>
                    </a:ext>
                  </a:extLst>
                </a:gridCol>
              </a:tblGrid>
              <a:tr h="722729">
                <a:tc>
                  <a:txBody>
                    <a:bodyPr/>
                    <a:lstStyle/>
                    <a:p>
                      <a:pPr algn="l" fontAlgn="b"/>
                      <a:endParaRPr lang="en-US" sz="2000" b="1" i="0" u="none" strike="noStrike" dirty="0">
                        <a:solidFill>
                          <a:srgbClr val="1F497D"/>
                        </a:solidFill>
                        <a:effectLst/>
                        <a:latin typeface="Calibri" panose="020F0502020204030204" pitchFamily="34" charset="0"/>
                      </a:endParaRPr>
                    </a:p>
                  </a:txBody>
                  <a:tcPr marL="7620" marR="7620" marT="7620" marB="0" anchor="b"/>
                </a:tc>
                <a:tc>
                  <a:txBody>
                    <a:bodyPr/>
                    <a:lstStyle/>
                    <a:p>
                      <a:pPr algn="ctr" fontAlgn="b"/>
                      <a:r>
                        <a:rPr lang="en-US" sz="2000" b="1" u="none" strike="noStrike" dirty="0">
                          <a:effectLst/>
                          <a:latin typeface="Calibri" panose="020F0502020204030204" pitchFamily="34" charset="0"/>
                        </a:rPr>
                        <a:t>ORIGINAL BUDGET</a:t>
                      </a:r>
                      <a:endParaRPr lang="en-US" sz="2000" b="1" i="0" u="none" strike="noStrike" dirty="0">
                        <a:solidFill>
                          <a:srgbClr val="1F497D"/>
                        </a:solidFill>
                        <a:effectLst/>
                        <a:latin typeface="Calibri" panose="020F0502020204030204" pitchFamily="34" charset="0"/>
                      </a:endParaRPr>
                    </a:p>
                  </a:txBody>
                  <a:tcPr marL="7620" marR="7620" marT="7620" marB="0" anchor="b"/>
                </a:tc>
                <a:tc>
                  <a:txBody>
                    <a:bodyPr/>
                    <a:lstStyle/>
                    <a:p>
                      <a:pPr algn="ctr" fontAlgn="b"/>
                      <a:r>
                        <a:rPr lang="en-US" sz="2000" b="1" u="none" strike="noStrike" dirty="0">
                          <a:effectLst/>
                          <a:latin typeface="Calibri" panose="020F0502020204030204" pitchFamily="34" charset="0"/>
                        </a:rPr>
                        <a:t>PROJECTED ACTUAL</a:t>
                      </a:r>
                      <a:endParaRPr lang="en-US" sz="2000" b="1" i="0" u="none" strike="noStrike" dirty="0">
                        <a:solidFill>
                          <a:srgbClr val="1F497D"/>
                        </a:solidFill>
                        <a:effectLst/>
                        <a:latin typeface="Calibri" panose="020F0502020204030204" pitchFamily="34" charset="0"/>
                      </a:endParaRPr>
                    </a:p>
                  </a:txBody>
                  <a:tcPr marL="7620" marR="7620" marT="7620" marB="0" anchor="b"/>
                </a:tc>
                <a:tc>
                  <a:txBody>
                    <a:bodyPr/>
                    <a:lstStyle/>
                    <a:p>
                      <a:pPr algn="ctr" fontAlgn="b"/>
                      <a:r>
                        <a:rPr lang="en-US" sz="2000" b="1" u="none" strike="noStrike" dirty="0">
                          <a:effectLst/>
                          <a:latin typeface="Calibri" panose="020F0502020204030204" pitchFamily="34" charset="0"/>
                        </a:rPr>
                        <a:t>SURPLUS/ DEFICIT</a:t>
                      </a:r>
                      <a:endParaRPr lang="en-US" sz="2000" b="1" i="0" u="none" strike="noStrike" dirty="0">
                        <a:solidFill>
                          <a:srgbClr val="1F497D"/>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0"/>
                  </a:ext>
                </a:extLst>
              </a:tr>
              <a:tr h="365826">
                <a:tc>
                  <a:txBody>
                    <a:bodyPr/>
                    <a:lstStyle/>
                    <a:p>
                      <a:pPr algn="l" fontAlgn="b"/>
                      <a:r>
                        <a:rPr lang="en-US" sz="2000" b="1" u="none" strike="noStrike" dirty="0">
                          <a:effectLst/>
                          <a:latin typeface="Calibri" panose="020F0502020204030204" pitchFamily="34" charset="0"/>
                        </a:rPr>
                        <a:t>REVENUES</a:t>
                      </a:r>
                      <a:endParaRPr lang="en-US" sz="2000" b="1" i="0" u="none" strike="noStrike" dirty="0">
                        <a:solidFill>
                          <a:srgbClr val="1F497D"/>
                        </a:solidFill>
                        <a:effectLst/>
                        <a:latin typeface="Calibri" panose="020F0502020204030204" pitchFamily="34" charset="0"/>
                      </a:endParaRPr>
                    </a:p>
                  </a:txBody>
                  <a:tcPr marL="7620" marR="7620" marT="7620" marB="0" anchor="b"/>
                </a:tc>
                <a:tc>
                  <a:txBody>
                    <a:bodyPr/>
                    <a:lstStyle/>
                    <a:p>
                      <a:pPr algn="ctr" fontAlgn="b"/>
                      <a:r>
                        <a:rPr lang="en-US" sz="2000" b="1" u="none" strike="noStrike" dirty="0">
                          <a:effectLst/>
                          <a:latin typeface="Calibri" panose="020F0502020204030204" pitchFamily="34" charset="0"/>
                        </a:rPr>
                        <a:t>79,699,432 </a:t>
                      </a:r>
                      <a:endParaRPr lang="en-US" sz="2000" b="1" i="0" u="none" strike="noStrike" dirty="0">
                        <a:solidFill>
                          <a:srgbClr val="1F497D"/>
                        </a:solidFill>
                        <a:effectLst/>
                        <a:latin typeface="Calibri" panose="020F0502020204030204" pitchFamily="34" charset="0"/>
                      </a:endParaRPr>
                    </a:p>
                  </a:txBody>
                  <a:tcPr marL="7620" marR="7620" marT="7620" marB="0" anchor="b"/>
                </a:tc>
                <a:tc>
                  <a:txBody>
                    <a:bodyPr/>
                    <a:lstStyle/>
                    <a:p>
                      <a:pPr algn="ctr" fontAlgn="b"/>
                      <a:r>
                        <a:rPr lang="en-US" sz="2000" b="1" u="none" strike="noStrike" dirty="0">
                          <a:effectLst/>
                          <a:latin typeface="Calibri" panose="020F0502020204030204" pitchFamily="34" charset="0"/>
                        </a:rPr>
                        <a:t>81,333,074 </a:t>
                      </a:r>
                      <a:endParaRPr lang="en-US" sz="2000" b="1" i="0" u="none" strike="noStrike" dirty="0">
                        <a:solidFill>
                          <a:srgbClr val="1F497D"/>
                        </a:solidFill>
                        <a:effectLst/>
                        <a:latin typeface="Calibri" panose="020F0502020204030204" pitchFamily="34" charset="0"/>
                      </a:endParaRPr>
                    </a:p>
                  </a:txBody>
                  <a:tcPr marL="7620" marR="7620" marT="7620" marB="0" anchor="b"/>
                </a:tc>
                <a:tc>
                  <a:txBody>
                    <a:bodyPr/>
                    <a:lstStyle/>
                    <a:p>
                      <a:pPr algn="ctr" fontAlgn="b"/>
                      <a:r>
                        <a:rPr lang="en-US" sz="2000" b="1" u="none" strike="noStrike" dirty="0">
                          <a:effectLst/>
                          <a:latin typeface="Calibri" panose="020F0502020204030204" pitchFamily="34" charset="0"/>
                        </a:rPr>
                        <a:t> 1,633,642</a:t>
                      </a:r>
                      <a:endParaRPr lang="en-US" sz="2000" b="1" i="0" u="none" strike="noStrike" dirty="0">
                        <a:solidFill>
                          <a:srgbClr val="1F497D"/>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1"/>
                  </a:ext>
                </a:extLst>
              </a:tr>
              <a:tr h="365826">
                <a:tc>
                  <a:txBody>
                    <a:bodyPr/>
                    <a:lstStyle/>
                    <a:p>
                      <a:pPr algn="l" fontAlgn="b"/>
                      <a:r>
                        <a:rPr lang="en-US" sz="2000" b="1" u="none" strike="noStrike" dirty="0">
                          <a:effectLst/>
                          <a:latin typeface="Calibri" panose="020F0502020204030204" pitchFamily="34" charset="0"/>
                        </a:rPr>
                        <a:t>LESS:</a:t>
                      </a:r>
                      <a:endParaRPr lang="en-US" sz="2000" b="1" i="0" u="none" strike="noStrike" dirty="0">
                        <a:solidFill>
                          <a:srgbClr val="1F497D"/>
                        </a:solidFill>
                        <a:effectLst/>
                        <a:latin typeface="Calibri" panose="020F0502020204030204" pitchFamily="34" charset="0"/>
                      </a:endParaRPr>
                    </a:p>
                  </a:txBody>
                  <a:tcPr marL="7620" marR="7620" marT="7620" marB="0" anchor="b"/>
                </a:tc>
                <a:tc>
                  <a:txBody>
                    <a:bodyPr/>
                    <a:lstStyle/>
                    <a:p>
                      <a:pPr algn="ctr"/>
                      <a:endParaRPr lang="en-US" sz="2000" dirty="0"/>
                    </a:p>
                  </a:txBody>
                  <a:tcPr marL="7620" marR="7620" marT="7620" marB="0" anchor="b"/>
                </a:tc>
                <a:tc>
                  <a:txBody>
                    <a:bodyPr/>
                    <a:lstStyle/>
                    <a:p>
                      <a:pPr algn="ctr" fontAlgn="b"/>
                      <a:endParaRPr lang="en-US" sz="2000" b="1" i="0" u="none" strike="noStrike" dirty="0">
                        <a:solidFill>
                          <a:srgbClr val="1F497D"/>
                        </a:solidFill>
                        <a:effectLst/>
                        <a:latin typeface="Calibri" panose="020F0502020204030204" pitchFamily="34" charset="0"/>
                      </a:endParaRPr>
                    </a:p>
                  </a:txBody>
                  <a:tcPr marL="7620" marR="7620" marT="7620" marB="0" anchor="b"/>
                </a:tc>
                <a:tc>
                  <a:txBody>
                    <a:bodyPr/>
                    <a:lstStyle/>
                    <a:p>
                      <a:pPr algn="ctr" fontAlgn="b"/>
                      <a:endParaRPr lang="en-US" sz="2000" b="1" i="0" u="none" strike="noStrike" dirty="0">
                        <a:solidFill>
                          <a:srgbClr val="1F497D"/>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2"/>
                  </a:ext>
                </a:extLst>
              </a:tr>
              <a:tr h="365826">
                <a:tc>
                  <a:txBody>
                    <a:bodyPr/>
                    <a:lstStyle/>
                    <a:p>
                      <a:pPr algn="l" fontAlgn="b"/>
                      <a:r>
                        <a:rPr lang="en-US" sz="2000" b="1" u="none" strike="noStrike" dirty="0">
                          <a:effectLst/>
                          <a:latin typeface="Calibri" panose="020F0502020204030204" pitchFamily="34" charset="0"/>
                        </a:rPr>
                        <a:t>  TOWN EXPENDITURES</a:t>
                      </a:r>
                      <a:endParaRPr lang="en-US" sz="2000" b="1" i="0" u="none" strike="noStrike" dirty="0">
                        <a:solidFill>
                          <a:srgbClr val="1F497D"/>
                        </a:solidFill>
                        <a:effectLst/>
                        <a:latin typeface="Calibri" panose="020F0502020204030204" pitchFamily="34" charset="0"/>
                      </a:endParaRPr>
                    </a:p>
                  </a:txBody>
                  <a:tcPr marL="7620" marR="7620" marT="7620" marB="0" anchor="b"/>
                </a:tc>
                <a:tc>
                  <a:txBody>
                    <a:bodyPr/>
                    <a:lstStyle/>
                    <a:p>
                      <a:pPr algn="ctr" fontAlgn="b"/>
                      <a:r>
                        <a:rPr lang="en-US" sz="2000" b="1" u="none" strike="noStrike" dirty="0">
                          <a:effectLst/>
                          <a:latin typeface="Calibri" panose="020F0502020204030204" pitchFamily="34" charset="0"/>
                        </a:rPr>
                        <a:t>15,369,556 </a:t>
                      </a:r>
                      <a:endParaRPr lang="en-US" sz="2000" b="1" i="0" u="none" strike="noStrike" dirty="0">
                        <a:solidFill>
                          <a:srgbClr val="1F497D"/>
                        </a:solidFill>
                        <a:effectLst/>
                        <a:latin typeface="Calibri" panose="020F0502020204030204" pitchFamily="34" charset="0"/>
                      </a:endParaRPr>
                    </a:p>
                  </a:txBody>
                  <a:tcPr marL="7620" marR="7620" marT="7620" marB="0" anchor="b"/>
                </a:tc>
                <a:tc>
                  <a:txBody>
                    <a:bodyPr/>
                    <a:lstStyle/>
                    <a:p>
                      <a:pPr algn="ctr" fontAlgn="b"/>
                      <a:r>
                        <a:rPr lang="en-US" sz="2000" b="1" u="none" strike="noStrike" dirty="0">
                          <a:effectLst/>
                          <a:latin typeface="Calibri" panose="020F0502020204030204" pitchFamily="34" charset="0"/>
                        </a:rPr>
                        <a:t>15,123,189 </a:t>
                      </a:r>
                      <a:endParaRPr lang="en-US" sz="2000" b="1" i="0" u="none" strike="noStrike" dirty="0">
                        <a:solidFill>
                          <a:srgbClr val="1F497D"/>
                        </a:solidFill>
                        <a:effectLst/>
                        <a:latin typeface="Calibri" panose="020F0502020204030204" pitchFamily="34" charset="0"/>
                      </a:endParaRPr>
                    </a:p>
                  </a:txBody>
                  <a:tcPr marL="7620" marR="7620" marT="7620" marB="0" anchor="b"/>
                </a:tc>
                <a:tc>
                  <a:txBody>
                    <a:bodyPr/>
                    <a:lstStyle/>
                    <a:p>
                      <a:pPr algn="ctr" fontAlgn="b"/>
                      <a:r>
                        <a:rPr lang="en-US" sz="2000" b="1" i="0" u="none" strike="noStrike" dirty="0">
                          <a:solidFill>
                            <a:schemeClr val="dk1"/>
                          </a:solidFill>
                          <a:effectLst/>
                          <a:latin typeface="Calibri" panose="020F0502020204030204" pitchFamily="34" charset="0"/>
                        </a:rPr>
                        <a:t>    246,367</a:t>
                      </a:r>
                      <a:endParaRPr lang="en-US" sz="2000" b="1" i="0" u="none" strike="noStrike" dirty="0">
                        <a:solidFill>
                          <a:srgbClr val="1F497D"/>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3"/>
                  </a:ext>
                </a:extLst>
              </a:tr>
              <a:tr h="365826">
                <a:tc>
                  <a:txBody>
                    <a:bodyPr/>
                    <a:lstStyle/>
                    <a:p>
                      <a:pPr algn="l" fontAlgn="b"/>
                      <a:r>
                        <a:rPr lang="en-US" sz="2000" b="1" u="none" strike="noStrike" dirty="0">
                          <a:effectLst/>
                          <a:latin typeface="Calibri" panose="020F0502020204030204" pitchFamily="34" charset="0"/>
                        </a:rPr>
                        <a:t>  BOE EXPENDITURES</a:t>
                      </a:r>
                      <a:endParaRPr lang="en-US" sz="2000" b="1" i="0" u="none" strike="noStrike" dirty="0">
                        <a:solidFill>
                          <a:srgbClr val="1F497D"/>
                        </a:solidFill>
                        <a:effectLst/>
                        <a:latin typeface="Calibri" panose="020F0502020204030204" pitchFamily="34" charset="0"/>
                      </a:endParaRPr>
                    </a:p>
                  </a:txBody>
                  <a:tcPr marL="7620" marR="7620" marT="7620" marB="0" anchor="b"/>
                </a:tc>
                <a:tc>
                  <a:txBody>
                    <a:bodyPr/>
                    <a:lstStyle/>
                    <a:p>
                      <a:pPr algn="ctr" fontAlgn="b"/>
                      <a:r>
                        <a:rPr lang="en-US" sz="2000" b="1" u="none" strike="noStrike" dirty="0">
                          <a:effectLst/>
                          <a:latin typeface="Calibri" panose="020F0502020204030204" pitchFamily="34" charset="0"/>
                        </a:rPr>
                        <a:t>57,945,055 </a:t>
                      </a:r>
                      <a:endParaRPr lang="en-US" sz="2000" b="1" i="0" u="none" strike="noStrike" dirty="0">
                        <a:solidFill>
                          <a:srgbClr val="1F497D"/>
                        </a:solidFill>
                        <a:effectLst/>
                        <a:latin typeface="Calibri" panose="020F0502020204030204" pitchFamily="34" charset="0"/>
                      </a:endParaRPr>
                    </a:p>
                  </a:txBody>
                  <a:tcPr marL="7620" marR="7620" marT="7620" marB="0" anchor="b"/>
                </a:tc>
                <a:tc>
                  <a:txBody>
                    <a:bodyPr/>
                    <a:lstStyle/>
                    <a:p>
                      <a:pPr algn="ctr" fontAlgn="b"/>
                      <a:r>
                        <a:rPr lang="en-US" sz="2000" b="1" u="none" strike="noStrike" dirty="0">
                          <a:effectLst/>
                          <a:latin typeface="Calibri" panose="020F0502020204030204" pitchFamily="34" charset="0"/>
                        </a:rPr>
                        <a:t>57,637,118 </a:t>
                      </a:r>
                      <a:endParaRPr lang="en-US" sz="2000" b="1" i="0" u="none" strike="noStrike" dirty="0">
                        <a:solidFill>
                          <a:srgbClr val="1F497D"/>
                        </a:solidFill>
                        <a:effectLst/>
                        <a:latin typeface="Calibri" panose="020F0502020204030204" pitchFamily="34" charset="0"/>
                      </a:endParaRPr>
                    </a:p>
                  </a:txBody>
                  <a:tcPr marL="7620" marR="7620" marT="7620" marB="0" anchor="b"/>
                </a:tc>
                <a:tc>
                  <a:txBody>
                    <a:bodyPr/>
                    <a:lstStyle/>
                    <a:p>
                      <a:pPr algn="ctr" fontAlgn="b"/>
                      <a:r>
                        <a:rPr lang="en-US" sz="2000" b="1" i="0" u="none" strike="noStrike" dirty="0">
                          <a:solidFill>
                            <a:schemeClr val="dk1"/>
                          </a:solidFill>
                          <a:effectLst/>
                          <a:latin typeface="Calibri" panose="020F0502020204030204" pitchFamily="34" charset="0"/>
                        </a:rPr>
                        <a:t>     307,937    </a:t>
                      </a:r>
                      <a:endParaRPr lang="en-US" sz="2000" b="1" i="0" u="none" strike="noStrike" dirty="0">
                        <a:solidFill>
                          <a:srgbClr val="1F497D"/>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4"/>
                  </a:ext>
                </a:extLst>
              </a:tr>
              <a:tr h="365826">
                <a:tc>
                  <a:txBody>
                    <a:bodyPr/>
                    <a:lstStyle/>
                    <a:p>
                      <a:pPr algn="l" fontAlgn="b"/>
                      <a:r>
                        <a:rPr lang="en-US" sz="2000" b="1" u="none" strike="noStrike" dirty="0">
                          <a:effectLst/>
                          <a:latin typeface="Calibri" panose="020F0502020204030204" pitchFamily="34" charset="0"/>
                        </a:rPr>
                        <a:t>  DEBT SERVICE</a:t>
                      </a:r>
                      <a:endParaRPr lang="en-US" sz="2000" b="1" i="0" u="none" strike="noStrike" dirty="0">
                        <a:solidFill>
                          <a:srgbClr val="1F497D"/>
                        </a:solidFill>
                        <a:effectLst/>
                        <a:latin typeface="Calibri" panose="020F0502020204030204" pitchFamily="34" charset="0"/>
                      </a:endParaRPr>
                    </a:p>
                  </a:txBody>
                  <a:tcPr marL="7620" marR="7620" marT="7620" marB="0" anchor="b"/>
                </a:tc>
                <a:tc>
                  <a:txBody>
                    <a:bodyPr/>
                    <a:lstStyle/>
                    <a:p>
                      <a:pPr algn="ctr" fontAlgn="b"/>
                      <a:r>
                        <a:rPr lang="en-US" sz="2000" b="1" u="none" strike="noStrike" dirty="0">
                          <a:effectLst/>
                          <a:latin typeface="Calibri" panose="020F0502020204030204" pitchFamily="34" charset="0"/>
                        </a:rPr>
                        <a:t>  2,967,825 </a:t>
                      </a:r>
                      <a:endParaRPr lang="en-US" sz="2000" b="1" i="0" u="none" strike="noStrike" dirty="0">
                        <a:solidFill>
                          <a:srgbClr val="1F497D"/>
                        </a:solidFill>
                        <a:effectLst/>
                        <a:latin typeface="Calibri" panose="020F0502020204030204" pitchFamily="34" charset="0"/>
                      </a:endParaRPr>
                    </a:p>
                  </a:txBody>
                  <a:tcPr marL="7620" marR="7620" marT="7620" marB="0" anchor="b"/>
                </a:tc>
                <a:tc>
                  <a:txBody>
                    <a:bodyPr/>
                    <a:lstStyle/>
                    <a:p>
                      <a:pPr algn="ctr" fontAlgn="b"/>
                      <a:r>
                        <a:rPr lang="en-US" sz="2000" b="1" u="none" strike="noStrike" dirty="0">
                          <a:effectLst/>
                          <a:latin typeface="Calibri" panose="020F0502020204030204" pitchFamily="34" charset="0"/>
                        </a:rPr>
                        <a:t>  2,967,825 </a:t>
                      </a:r>
                      <a:endParaRPr lang="en-US" sz="2000" b="1" i="0" u="none" strike="noStrike" dirty="0">
                        <a:solidFill>
                          <a:srgbClr val="1F497D"/>
                        </a:solidFill>
                        <a:effectLst/>
                        <a:latin typeface="Calibri" panose="020F0502020204030204" pitchFamily="34" charset="0"/>
                      </a:endParaRPr>
                    </a:p>
                  </a:txBody>
                  <a:tcPr marL="7620" marR="7620" marT="7620" marB="0" anchor="b"/>
                </a:tc>
                <a:tc>
                  <a:txBody>
                    <a:bodyPr/>
                    <a:lstStyle/>
                    <a:p>
                      <a:pPr algn="ctr" fontAlgn="b"/>
                      <a:r>
                        <a:rPr lang="en-US" sz="2000" b="1" i="0" u="none" strike="noStrike" dirty="0">
                          <a:solidFill>
                            <a:schemeClr val="dk1"/>
                          </a:solidFill>
                          <a:effectLst/>
                          <a:latin typeface="Calibri" panose="020F0502020204030204" pitchFamily="34" charset="0"/>
                        </a:rPr>
                        <a:t>              0</a:t>
                      </a:r>
                      <a:endParaRPr lang="en-US" sz="2000" b="1" i="0" u="none" strike="noStrike" dirty="0">
                        <a:solidFill>
                          <a:srgbClr val="1F497D"/>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5"/>
                  </a:ext>
                </a:extLst>
              </a:tr>
              <a:tr h="365826">
                <a:tc>
                  <a:txBody>
                    <a:bodyPr/>
                    <a:lstStyle/>
                    <a:p>
                      <a:pPr algn="l" fontAlgn="b"/>
                      <a:r>
                        <a:rPr lang="en-US" sz="2000" b="1" u="none" strike="noStrike" dirty="0">
                          <a:effectLst/>
                          <a:latin typeface="Calibri" panose="020F0502020204030204" pitchFamily="34" charset="0"/>
                        </a:rPr>
                        <a:t>  CAPITAL BUDGET</a:t>
                      </a:r>
                      <a:endParaRPr lang="en-US" sz="2000" b="1" i="0" u="none" strike="noStrike" dirty="0">
                        <a:solidFill>
                          <a:srgbClr val="1F497D"/>
                        </a:solidFill>
                        <a:effectLst/>
                        <a:latin typeface="Calibri" panose="020F0502020204030204" pitchFamily="34" charset="0"/>
                      </a:endParaRPr>
                    </a:p>
                  </a:txBody>
                  <a:tcPr marL="7620" marR="7620" marT="7620" marB="0" anchor="b"/>
                </a:tc>
                <a:tc>
                  <a:txBody>
                    <a:bodyPr/>
                    <a:lstStyle/>
                    <a:p>
                      <a:pPr algn="ctr" fontAlgn="b"/>
                      <a:r>
                        <a:rPr lang="en-US" sz="2000" b="1" i="0" u="sng" strike="noStrike" dirty="0">
                          <a:solidFill>
                            <a:schemeClr val="dk1"/>
                          </a:solidFill>
                          <a:effectLst/>
                          <a:latin typeface="Calibri" panose="020F0502020204030204" pitchFamily="34" charset="0"/>
                        </a:rPr>
                        <a:t>  3,416,996</a:t>
                      </a:r>
                      <a:endParaRPr lang="en-US" sz="2000" b="1" i="0" u="sng" strike="noStrike" dirty="0">
                        <a:solidFill>
                          <a:srgbClr val="1F497D"/>
                        </a:solidFill>
                        <a:effectLst/>
                        <a:latin typeface="Calibri" panose="020F0502020204030204" pitchFamily="34" charset="0"/>
                      </a:endParaRPr>
                    </a:p>
                  </a:txBody>
                  <a:tcPr marL="7620" marR="7620" marT="7620" marB="0" anchor="b"/>
                </a:tc>
                <a:tc>
                  <a:txBody>
                    <a:bodyPr/>
                    <a:lstStyle/>
                    <a:p>
                      <a:pPr algn="ctr" fontAlgn="b"/>
                      <a:r>
                        <a:rPr lang="en-US" sz="2000" b="1" i="0" u="sng" strike="noStrike" dirty="0">
                          <a:solidFill>
                            <a:schemeClr val="dk1"/>
                          </a:solidFill>
                          <a:effectLst/>
                          <a:latin typeface="Calibri" panose="020F0502020204030204" pitchFamily="34" charset="0"/>
                        </a:rPr>
                        <a:t>  4,389,171</a:t>
                      </a:r>
                      <a:endParaRPr lang="en-US" sz="2000" b="1" i="0" u="sng" strike="noStrike" dirty="0">
                        <a:solidFill>
                          <a:srgbClr val="1F497D"/>
                        </a:solidFill>
                        <a:effectLst/>
                        <a:latin typeface="Calibri" panose="020F0502020204030204" pitchFamily="34" charset="0"/>
                      </a:endParaRPr>
                    </a:p>
                  </a:txBody>
                  <a:tcPr marL="7620" marR="7620" marT="7620" marB="0" anchor="b"/>
                </a:tc>
                <a:tc>
                  <a:txBody>
                    <a:bodyPr/>
                    <a:lstStyle/>
                    <a:p>
                      <a:pPr algn="ctr" fontAlgn="b"/>
                      <a:r>
                        <a:rPr lang="en-US" sz="2000" b="1" u="sng" strike="noStrike" dirty="0">
                          <a:effectLst/>
                          <a:latin typeface="Calibri" panose="020F0502020204030204" pitchFamily="34" charset="0"/>
                        </a:rPr>
                        <a:t>    (972,175)  </a:t>
                      </a:r>
                      <a:endParaRPr lang="en-US" sz="2000" b="1" i="0" u="sng" strike="noStrike" dirty="0">
                        <a:solidFill>
                          <a:srgbClr val="1F497D"/>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6"/>
                  </a:ext>
                </a:extLst>
              </a:tr>
              <a:tr h="368056">
                <a:tc>
                  <a:txBody>
                    <a:bodyPr/>
                    <a:lstStyle/>
                    <a:p>
                      <a:pPr algn="l" fontAlgn="b"/>
                      <a:r>
                        <a:rPr lang="en-US" sz="2000" b="1" u="none" strike="noStrike" dirty="0">
                          <a:effectLst/>
                          <a:latin typeface="Calibri" panose="020F0502020204030204" pitchFamily="34" charset="0"/>
                        </a:rPr>
                        <a:t>    TOTAL EXPENDITURES</a:t>
                      </a:r>
                      <a:endParaRPr lang="en-US" sz="2000" b="1" i="0" u="none" strike="noStrike" dirty="0">
                        <a:solidFill>
                          <a:srgbClr val="1F497D"/>
                        </a:solidFill>
                        <a:effectLst/>
                        <a:latin typeface="Calibri" panose="020F0502020204030204" pitchFamily="34" charset="0"/>
                      </a:endParaRPr>
                    </a:p>
                  </a:txBody>
                  <a:tcPr marL="7620" marR="7620" marT="7620" marB="0" anchor="b"/>
                </a:tc>
                <a:tc>
                  <a:txBody>
                    <a:bodyPr/>
                    <a:lstStyle/>
                    <a:p>
                      <a:pPr algn="ctr" fontAlgn="b"/>
                      <a:r>
                        <a:rPr lang="en-US" sz="2000" b="1" u="none" strike="noStrike" dirty="0">
                          <a:effectLst/>
                          <a:latin typeface="Calibri" panose="020F0502020204030204" pitchFamily="34" charset="0"/>
                        </a:rPr>
                        <a:t>79,699,432 </a:t>
                      </a:r>
                      <a:endParaRPr lang="en-US" sz="2000" b="1" i="0" u="none" strike="noStrike" dirty="0">
                        <a:solidFill>
                          <a:srgbClr val="1F497D"/>
                        </a:solidFill>
                        <a:effectLst/>
                        <a:latin typeface="Calibri" panose="020F0502020204030204" pitchFamily="34" charset="0"/>
                      </a:endParaRPr>
                    </a:p>
                  </a:txBody>
                  <a:tcPr marL="7620" marR="7620" marT="7620"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2000" b="1" u="none" strike="noStrike" kern="1200" dirty="0">
                          <a:solidFill>
                            <a:schemeClr val="dk1"/>
                          </a:solidFill>
                          <a:effectLst/>
                          <a:latin typeface="Calibri" panose="020F0502020204030204" pitchFamily="34" charset="0"/>
                          <a:ea typeface="+mn-ea"/>
                          <a:cs typeface="+mn-cs"/>
                        </a:rPr>
                        <a:t>80,117,303</a:t>
                      </a:r>
                    </a:p>
                  </a:txBody>
                  <a:tcPr marL="9525" marR="9525" marT="9525" marB="0" anchor="b"/>
                </a:tc>
                <a:tc>
                  <a:txBody>
                    <a:bodyPr/>
                    <a:lstStyle/>
                    <a:p>
                      <a:pPr algn="ctr" fontAlgn="b"/>
                      <a:r>
                        <a:rPr lang="en-US" sz="2000" b="1" i="0" u="none" strike="noStrike" dirty="0">
                          <a:solidFill>
                            <a:schemeClr val="dk1"/>
                          </a:solidFill>
                          <a:effectLst/>
                          <a:latin typeface="Calibri" panose="020F0502020204030204" pitchFamily="34" charset="0"/>
                        </a:rPr>
                        <a:t>   (417,871)</a:t>
                      </a:r>
                      <a:endParaRPr lang="en-US" sz="2000" b="1" i="0" u="none" strike="noStrike" dirty="0">
                        <a:solidFill>
                          <a:srgbClr val="1F497D"/>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7"/>
                  </a:ext>
                </a:extLst>
              </a:tr>
              <a:tr h="536486">
                <a:tc>
                  <a:txBody>
                    <a:bodyPr/>
                    <a:lstStyle/>
                    <a:p>
                      <a:pPr algn="l" fontAlgn="b"/>
                      <a:r>
                        <a:rPr lang="en-US" sz="2000" b="1" u="none" strike="noStrike" dirty="0">
                          <a:effectLst/>
                          <a:latin typeface="Calibri" panose="020F0502020204030204" pitchFamily="34" charset="0"/>
                        </a:rPr>
                        <a:t>REVENUES MINUS EXPENDITURES</a:t>
                      </a:r>
                      <a:endParaRPr lang="en-US" sz="2000" b="1" i="0" u="none" strike="noStrike" dirty="0">
                        <a:solidFill>
                          <a:srgbClr val="1F497D"/>
                        </a:solidFill>
                        <a:effectLst/>
                        <a:latin typeface="Calibri" panose="020F0502020204030204" pitchFamily="34" charset="0"/>
                      </a:endParaRPr>
                    </a:p>
                  </a:txBody>
                  <a:tcPr marL="7620" marR="7620" marT="7620" marB="0" anchor="b"/>
                </a:tc>
                <a:tc>
                  <a:txBody>
                    <a:bodyPr/>
                    <a:lstStyle/>
                    <a:p>
                      <a:pPr algn="ctr" fontAlgn="b"/>
                      <a:r>
                        <a:rPr lang="en-US" sz="2000" b="1" u="none" strike="noStrike" dirty="0">
                          <a:effectLst/>
                          <a:latin typeface="Calibri" panose="020F0502020204030204" pitchFamily="34" charset="0"/>
                        </a:rPr>
                        <a:t>-   </a:t>
                      </a:r>
                      <a:endParaRPr lang="en-US" sz="2000" b="1" i="0" u="none" strike="noStrike" dirty="0">
                        <a:solidFill>
                          <a:srgbClr val="1F497D"/>
                        </a:solidFill>
                        <a:effectLst/>
                        <a:latin typeface="Calibri" panose="020F0502020204030204" pitchFamily="34" charset="0"/>
                      </a:endParaRPr>
                    </a:p>
                  </a:txBody>
                  <a:tcPr marL="7620" marR="7620" marT="7620" marB="0" anchor="b"/>
                </a:tc>
                <a:tc>
                  <a:txBody>
                    <a:bodyPr/>
                    <a:lstStyle/>
                    <a:p>
                      <a:pPr algn="ctr" fontAlgn="b"/>
                      <a:r>
                        <a:rPr lang="en-US" sz="2000" b="1" i="0" u="none" strike="noStrike" dirty="0">
                          <a:solidFill>
                            <a:srgbClr val="1F497D"/>
                          </a:solidFill>
                          <a:effectLst/>
                          <a:latin typeface="Calibri" panose="020F0502020204030204" pitchFamily="34" charset="0"/>
                        </a:rPr>
                        <a:t>   </a:t>
                      </a:r>
                      <a:r>
                        <a:rPr kumimoji="0" lang="en-US" sz="2000" b="1" i="0" u="none" strike="noStrike" kern="1200" dirty="0">
                          <a:solidFill>
                            <a:schemeClr val="dk1"/>
                          </a:solidFill>
                          <a:effectLst/>
                          <a:latin typeface="Calibri" panose="020F0502020204030204" pitchFamily="34" charset="0"/>
                          <a:ea typeface="+mn-ea"/>
                          <a:cs typeface="+mn-cs"/>
                        </a:rPr>
                        <a:t>1,215,771</a:t>
                      </a:r>
                      <a:endParaRPr kumimoji="0" lang="en-US" sz="2000" b="1" u="none" strike="noStrike" kern="1200" dirty="0">
                        <a:solidFill>
                          <a:schemeClr val="dk1"/>
                        </a:solidFill>
                        <a:effectLst/>
                        <a:latin typeface="Calibri" panose="020F0502020204030204" pitchFamily="34" charset="0"/>
                        <a:ea typeface="+mn-ea"/>
                        <a:cs typeface="+mn-cs"/>
                      </a:endParaRPr>
                    </a:p>
                  </a:txBody>
                  <a:tcPr marL="7620" marR="7620" marT="7620" marB="0" anchor="b"/>
                </a:tc>
                <a:tc>
                  <a:txBody>
                    <a:bodyPr/>
                    <a:lstStyle/>
                    <a:p>
                      <a:pPr algn="ctr" fontAlgn="b"/>
                      <a:r>
                        <a:rPr kumimoji="0" lang="en-US" sz="2000" b="1" u="none" strike="noStrike" kern="1200" dirty="0">
                          <a:solidFill>
                            <a:schemeClr val="dk1"/>
                          </a:solidFill>
                          <a:effectLst/>
                          <a:latin typeface="Calibri" panose="020F0502020204030204" pitchFamily="34" charset="0"/>
                          <a:ea typeface="+mn-ea"/>
                          <a:cs typeface="+mn-cs"/>
                        </a:rPr>
                        <a:t>1,215,771</a:t>
                      </a:r>
                    </a:p>
                  </a:txBody>
                  <a:tcPr marL="7620" marR="7620" marT="7620" marB="0" anchor="b"/>
                </a:tc>
                <a:extLst>
                  <a:ext uri="{0D108BD9-81ED-4DB2-BD59-A6C34878D82A}">
                    <a16:rowId xmlns:a16="http://schemas.microsoft.com/office/drawing/2014/main" val="10008"/>
                  </a:ext>
                </a:extLst>
              </a:tr>
              <a:tr h="447026">
                <a:tc>
                  <a:txBody>
                    <a:bodyPr/>
                    <a:lstStyle/>
                    <a:p>
                      <a:pPr algn="l" fontAlgn="b"/>
                      <a:r>
                        <a:rPr lang="en-US" sz="2000" b="1" u="none" strike="noStrike" dirty="0">
                          <a:effectLst/>
                          <a:latin typeface="Calibri" panose="020F0502020204030204" pitchFamily="34" charset="0"/>
                        </a:rPr>
                        <a:t>UNASSIGNED FUND BALANCE 6/30/23</a:t>
                      </a:r>
                      <a:endParaRPr lang="en-US" sz="2000" b="1" i="0" u="none" strike="noStrike" dirty="0">
                        <a:solidFill>
                          <a:srgbClr val="1F497D"/>
                        </a:solidFill>
                        <a:effectLst/>
                        <a:latin typeface="Calibri" panose="020F0502020204030204" pitchFamily="34" charset="0"/>
                      </a:endParaRPr>
                    </a:p>
                  </a:txBody>
                  <a:tcPr marL="7620" marR="7620" marT="7620" marB="0" anchor="b"/>
                </a:tc>
                <a:tc>
                  <a:txBody>
                    <a:bodyPr/>
                    <a:lstStyle/>
                    <a:p>
                      <a:pPr algn="ctr"/>
                      <a:endParaRPr lang="en-US" sz="2000" dirty="0"/>
                    </a:p>
                  </a:txBody>
                  <a:tcPr marL="7620" marR="7620" marT="7620" marB="0" anchor="b"/>
                </a:tc>
                <a:tc>
                  <a:txBody>
                    <a:bodyPr/>
                    <a:lstStyle/>
                    <a:p>
                      <a:pPr algn="ctr" fontAlgn="b"/>
                      <a:endParaRPr lang="en-US" sz="2000" b="1" i="0" u="none" strike="noStrike" dirty="0">
                        <a:solidFill>
                          <a:srgbClr val="1F497D"/>
                        </a:solidFill>
                        <a:effectLst/>
                        <a:latin typeface="Calibri" panose="020F0502020204030204" pitchFamily="34" charset="0"/>
                      </a:endParaRPr>
                    </a:p>
                  </a:txBody>
                  <a:tcPr marL="7620" marR="7620" marT="7620" marB="0" anchor="b"/>
                </a:tc>
                <a:tc>
                  <a:txBody>
                    <a:bodyPr/>
                    <a:lstStyle/>
                    <a:p>
                      <a:pPr algn="ctr" fontAlgn="b"/>
                      <a:r>
                        <a:rPr lang="en-US" sz="2000" b="1" u="none" strike="noStrike" dirty="0">
                          <a:effectLst/>
                          <a:latin typeface="Calibri" panose="020F0502020204030204" pitchFamily="34" charset="0"/>
                        </a:rPr>
                        <a:t>16,778,291 </a:t>
                      </a:r>
                      <a:endParaRPr lang="en-US" sz="2000" b="1" i="0" u="none" strike="noStrike" dirty="0">
                        <a:solidFill>
                          <a:srgbClr val="1F497D"/>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9"/>
                  </a:ext>
                </a:extLst>
              </a:tr>
              <a:tr h="365826">
                <a:tc gridSpan="2">
                  <a:txBody>
                    <a:bodyPr/>
                    <a:lstStyle/>
                    <a:p>
                      <a:pPr algn="l" fontAlgn="b"/>
                      <a:r>
                        <a:rPr lang="en-US" sz="2000" b="1" u="none" strike="noStrike" dirty="0">
                          <a:effectLst/>
                          <a:latin typeface="Calibri" panose="020F0502020204030204" pitchFamily="34" charset="0"/>
                        </a:rPr>
                        <a:t>Projected Fund Balance at 6/30/24</a:t>
                      </a:r>
                      <a:endParaRPr lang="en-US" sz="2000" b="1" i="0" u="none" strike="noStrike" dirty="0">
                        <a:solidFill>
                          <a:srgbClr val="1F497D"/>
                        </a:solidFill>
                        <a:effectLst/>
                        <a:latin typeface="Calibri" panose="020F0502020204030204" pitchFamily="34" charset="0"/>
                      </a:endParaRPr>
                    </a:p>
                  </a:txBody>
                  <a:tcPr marL="7620" marR="7620" marT="7620" marB="0" anchor="b"/>
                </a:tc>
                <a:tc hMerge="1">
                  <a:txBody>
                    <a:bodyPr/>
                    <a:lstStyle/>
                    <a:p>
                      <a:endParaRPr lang="en-US"/>
                    </a:p>
                  </a:txBody>
                  <a:tcPr/>
                </a:tc>
                <a:tc>
                  <a:txBody>
                    <a:bodyPr/>
                    <a:lstStyle/>
                    <a:p>
                      <a:pPr algn="l" fontAlgn="b"/>
                      <a:endParaRPr lang="en-US" sz="2000" b="1" i="0" u="none" strike="noStrike" dirty="0">
                        <a:solidFill>
                          <a:srgbClr val="1F497D"/>
                        </a:solidFill>
                        <a:effectLst/>
                        <a:latin typeface="Calibri" panose="020F0502020204030204" pitchFamily="34" charset="0"/>
                      </a:endParaRPr>
                    </a:p>
                  </a:txBody>
                  <a:tcPr marL="7620" marR="7620" marT="7620" marB="0" anchor="b"/>
                </a:tc>
                <a:tc>
                  <a:txBody>
                    <a:bodyPr/>
                    <a:lstStyle/>
                    <a:p>
                      <a:pPr algn="ctr" fontAlgn="b"/>
                      <a:r>
                        <a:rPr lang="en-US" sz="2000" b="1" u="none" strike="noStrike" dirty="0">
                          <a:effectLst/>
                          <a:latin typeface="Calibri" panose="020F0502020204030204" pitchFamily="34" charset="0"/>
                        </a:rPr>
                        <a:t>17,994,062 </a:t>
                      </a:r>
                      <a:endParaRPr lang="en-US" sz="2000" b="1" i="0" u="none" strike="noStrike" dirty="0">
                        <a:solidFill>
                          <a:srgbClr val="1F497D"/>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10"/>
                  </a:ext>
                </a:extLst>
              </a:tr>
              <a:tr h="516646">
                <a:tc gridSpan="2">
                  <a:txBody>
                    <a:bodyPr/>
                    <a:lstStyle/>
                    <a:p>
                      <a:pPr algn="l" fontAlgn="b"/>
                      <a:r>
                        <a:rPr lang="en-US" sz="2000" b="1" u="none" strike="noStrike" dirty="0">
                          <a:effectLst/>
                          <a:latin typeface="Calibri" panose="020F0502020204030204" pitchFamily="34" charset="0"/>
                        </a:rPr>
                        <a:t>% of 2024-25</a:t>
                      </a:r>
                      <a:r>
                        <a:rPr lang="en-US" sz="2000" b="1" u="none" strike="noStrike" baseline="0" dirty="0">
                          <a:effectLst/>
                          <a:latin typeface="Calibri" panose="020F0502020204030204" pitchFamily="34" charset="0"/>
                        </a:rPr>
                        <a:t> Proposed Budget</a:t>
                      </a:r>
                      <a:endParaRPr lang="en-US" sz="2000" b="1" i="0" u="none" strike="noStrike" dirty="0">
                        <a:solidFill>
                          <a:srgbClr val="1F497D"/>
                        </a:solidFill>
                        <a:effectLst/>
                        <a:latin typeface="Calibri" panose="020F0502020204030204" pitchFamily="34" charset="0"/>
                      </a:endParaRPr>
                    </a:p>
                  </a:txBody>
                  <a:tcPr marL="7620" marR="7620" marT="7620" marB="0" anchor="b"/>
                </a:tc>
                <a:tc hMerge="1">
                  <a:txBody>
                    <a:bodyPr/>
                    <a:lstStyle/>
                    <a:p>
                      <a:endParaRPr lang="en-US"/>
                    </a:p>
                  </a:txBody>
                  <a:tcPr/>
                </a:tc>
                <a:tc>
                  <a:txBody>
                    <a:bodyPr/>
                    <a:lstStyle/>
                    <a:p>
                      <a:pPr algn="l" fontAlgn="b"/>
                      <a:r>
                        <a:rPr lang="en-US" sz="2000" b="1" u="none" strike="noStrike" dirty="0">
                          <a:effectLst/>
                          <a:latin typeface="Calibri" panose="020F0502020204030204" pitchFamily="34" charset="0"/>
                        </a:rPr>
                        <a:t> </a:t>
                      </a:r>
                      <a:endParaRPr lang="en-US" sz="2000" b="1" i="0" u="none" strike="noStrike" dirty="0">
                        <a:solidFill>
                          <a:srgbClr val="1F497D"/>
                        </a:solidFill>
                        <a:effectLst/>
                        <a:latin typeface="Calibri" panose="020F0502020204030204" pitchFamily="34" charset="0"/>
                      </a:endParaRPr>
                    </a:p>
                  </a:txBody>
                  <a:tcPr marL="7620" marR="7620" marT="7620" marB="0" anchor="b"/>
                </a:tc>
                <a:tc>
                  <a:txBody>
                    <a:bodyPr/>
                    <a:lstStyle/>
                    <a:p>
                      <a:pPr algn="ctr" fontAlgn="b"/>
                      <a:r>
                        <a:rPr lang="en-US" sz="2000" b="1" u="none" strike="noStrike" dirty="0">
                          <a:solidFill>
                            <a:schemeClr val="tx1"/>
                          </a:solidFill>
                          <a:effectLst/>
                          <a:latin typeface="Calibri" panose="020F0502020204030204" pitchFamily="34" charset="0"/>
                        </a:rPr>
                        <a:t>22.1%</a:t>
                      </a:r>
                      <a:endParaRPr lang="en-US" sz="2000" b="1" i="0" u="none" strike="noStrike" dirty="0">
                        <a:solidFill>
                          <a:schemeClr val="tx1"/>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15"/>
                  </a:ext>
                </a:extLst>
              </a:tr>
            </a:tbl>
          </a:graphicData>
        </a:graphic>
      </p:graphicFrame>
      <p:sp>
        <p:nvSpPr>
          <p:cNvPr id="2" name="TextBox 1">
            <a:extLst>
              <a:ext uri="{FF2B5EF4-FFF2-40B4-BE49-F238E27FC236}">
                <a16:creationId xmlns:a16="http://schemas.microsoft.com/office/drawing/2014/main" id="{85A042ED-597B-C43F-5097-ABE57D9FA294}"/>
              </a:ext>
            </a:extLst>
          </p:cNvPr>
          <p:cNvSpPr txBox="1"/>
          <p:nvPr/>
        </p:nvSpPr>
        <p:spPr>
          <a:xfrm>
            <a:off x="723898" y="647190"/>
            <a:ext cx="7696200" cy="461665"/>
          </a:xfrm>
          <a:prstGeom prst="rect">
            <a:avLst/>
          </a:prstGeom>
          <a:noFill/>
        </p:spPr>
        <p:txBody>
          <a:bodyPr wrap="square" rtlCol="0">
            <a:spAutoFit/>
          </a:bodyPr>
          <a:lstStyle/>
          <a:p>
            <a:pPr algn="ctr"/>
            <a:r>
              <a:rPr lang="en-US" sz="2400" b="1" dirty="0">
                <a:solidFill>
                  <a:srgbClr val="0070C0"/>
                </a:solidFill>
              </a:rPr>
              <a:t>Projected Fund Balance | Revenue Projections</a:t>
            </a:r>
          </a:p>
        </p:txBody>
      </p:sp>
    </p:spTree>
    <p:extLst>
      <p:ext uri="{BB962C8B-B14F-4D97-AF65-F5344CB8AC3E}">
        <p14:creationId xmlns:p14="http://schemas.microsoft.com/office/powerpoint/2010/main" val="2379170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2785119-8F6B-4DBD-8544-E9223BB99EAA}" type="slidenum">
              <a:rPr lang="en-US" smtClean="0">
                <a:solidFill>
                  <a:prstClr val="black">
                    <a:tint val="75000"/>
                  </a:prstClr>
                </a:solidFill>
              </a:rPr>
              <a:pPr/>
              <a:t>7</a:t>
            </a:fld>
            <a:endParaRPr lang="en-US" dirty="0">
              <a:solidFill>
                <a:prstClr val="black">
                  <a:tint val="75000"/>
                </a:prstClr>
              </a:solidFill>
            </a:endParaRPr>
          </a:p>
        </p:txBody>
      </p:sp>
      <p:pic>
        <p:nvPicPr>
          <p:cNvPr id="4" name="Picture 3">
            <a:extLst>
              <a:ext uri="{FF2B5EF4-FFF2-40B4-BE49-F238E27FC236}">
                <a16:creationId xmlns:a16="http://schemas.microsoft.com/office/drawing/2014/main" id="{56029186-82AF-254C-B640-A06AED6921A9}"/>
              </a:ext>
            </a:extLst>
          </p:cNvPr>
          <p:cNvPicPr>
            <a:picLocks noChangeAspect="1"/>
          </p:cNvPicPr>
          <p:nvPr/>
        </p:nvPicPr>
        <p:blipFill rotWithShape="1">
          <a:blip r:embed="rId2"/>
          <a:srcRect l="1801" t="22165" r="31086" b="1"/>
          <a:stretch/>
        </p:blipFill>
        <p:spPr>
          <a:xfrm>
            <a:off x="-9232" y="-36981"/>
            <a:ext cx="8610600" cy="804214"/>
          </a:xfrm>
          <a:prstGeom prst="rect">
            <a:avLst/>
          </a:prstGeom>
        </p:spPr>
      </p:pic>
      <p:sp>
        <p:nvSpPr>
          <p:cNvPr id="5" name="Rectangle 4"/>
          <p:cNvSpPr/>
          <p:nvPr/>
        </p:nvSpPr>
        <p:spPr>
          <a:xfrm>
            <a:off x="1447800" y="519011"/>
            <a:ext cx="6553200" cy="800219"/>
          </a:xfrm>
          <a:prstGeom prst="rect">
            <a:avLst/>
          </a:prstGeom>
        </p:spPr>
        <p:txBody>
          <a:bodyPr wrap="square">
            <a:spAutoFit/>
          </a:bodyPr>
          <a:lstStyle/>
          <a:p>
            <a:r>
              <a:rPr lang="en-US" sz="2800" b="1" spc="100" dirty="0">
                <a:solidFill>
                  <a:srgbClr val="0070C0"/>
                </a:solidFill>
              </a:rPr>
              <a:t>Fund Balance History &amp; Forecast</a:t>
            </a:r>
          </a:p>
          <a:p>
            <a:r>
              <a:rPr lang="en-US" b="1" spc="100" dirty="0">
                <a:solidFill>
                  <a:srgbClr val="0070C0"/>
                </a:solidFill>
              </a:rPr>
              <a:t>           (Fund balance at end of fiscal Year)</a:t>
            </a:r>
            <a:endParaRPr lang="en-US" dirty="0">
              <a:solidFill>
                <a:prstClr val="black"/>
              </a:solidFill>
            </a:endParaRPr>
          </a:p>
        </p:txBody>
      </p:sp>
      <p:graphicFrame>
        <p:nvGraphicFramePr>
          <p:cNvPr id="6" name="Chart 5">
            <a:extLst>
              <a:ext uri="{FF2B5EF4-FFF2-40B4-BE49-F238E27FC236}">
                <a16:creationId xmlns:a16="http://schemas.microsoft.com/office/drawing/2014/main" id="{E80445EE-198E-214F-9E05-A15360336573}"/>
              </a:ext>
            </a:extLst>
          </p:cNvPr>
          <p:cNvGraphicFramePr>
            <a:graphicFrameLocks noGrp="1"/>
          </p:cNvGraphicFramePr>
          <p:nvPr>
            <p:extLst>
              <p:ext uri="{D42A27DB-BD31-4B8C-83A1-F6EECF244321}">
                <p14:modId xmlns:p14="http://schemas.microsoft.com/office/powerpoint/2010/main" val="4071953691"/>
              </p:ext>
            </p:extLst>
          </p:nvPr>
        </p:nvGraphicFramePr>
        <p:xfrm>
          <a:off x="301862" y="811971"/>
          <a:ext cx="7988411" cy="5550558"/>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Straight Arrow Connector 6">
            <a:extLst>
              <a:ext uri="{FF2B5EF4-FFF2-40B4-BE49-F238E27FC236}">
                <a16:creationId xmlns:a16="http://schemas.microsoft.com/office/drawing/2014/main" id="{96071BAA-5DBB-494C-B3BA-90BE9994C9B2}"/>
              </a:ext>
            </a:extLst>
          </p:cNvPr>
          <p:cNvCxnSpPr>
            <a:cxnSpLocks/>
          </p:cNvCxnSpPr>
          <p:nvPr/>
        </p:nvCxnSpPr>
        <p:spPr>
          <a:xfrm flipV="1">
            <a:off x="1981200" y="2209800"/>
            <a:ext cx="3276600" cy="771193"/>
          </a:xfrm>
          <a:prstGeom prst="straightConnector1">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883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2785119-8F6B-4DBD-8544-E9223BB99EAA}" type="slidenum">
              <a:rPr lang="en-US" sz="2000" smtClean="0"/>
              <a:pPr/>
              <a:t>8</a:t>
            </a:fld>
            <a:endParaRPr lang="en-US" sz="2000" dirty="0"/>
          </a:p>
        </p:txBody>
      </p:sp>
      <p:sp>
        <p:nvSpPr>
          <p:cNvPr id="4" name="Rectangle 3"/>
          <p:cNvSpPr/>
          <p:nvPr/>
        </p:nvSpPr>
        <p:spPr>
          <a:xfrm>
            <a:off x="381000" y="2320022"/>
            <a:ext cx="8001000" cy="2785378"/>
          </a:xfrm>
          <a:prstGeom prst="rect">
            <a:avLst/>
          </a:prstGeom>
        </p:spPr>
        <p:txBody>
          <a:bodyPr wrap="square">
            <a:spAutoFit/>
          </a:bodyPr>
          <a:lstStyle/>
          <a:p>
            <a:pPr algn="ctr"/>
            <a:r>
              <a:rPr lang="en-US" sz="8000" spc="100" dirty="0"/>
              <a:t>Economic &amp;</a:t>
            </a:r>
          </a:p>
          <a:p>
            <a:pPr algn="ctr"/>
            <a:endParaRPr lang="en-US" sz="1500" spc="100" dirty="0"/>
          </a:p>
          <a:p>
            <a:pPr algn="ctr"/>
            <a:r>
              <a:rPr lang="en-US" sz="8000" spc="100" dirty="0"/>
              <a:t> Fiscal Data</a:t>
            </a:r>
            <a:endParaRPr lang="en-US" sz="8000" dirty="0"/>
          </a:p>
        </p:txBody>
      </p:sp>
      <p:pic>
        <p:nvPicPr>
          <p:cNvPr id="6" name="Picture 5">
            <a:extLst>
              <a:ext uri="{FF2B5EF4-FFF2-40B4-BE49-F238E27FC236}">
                <a16:creationId xmlns:a16="http://schemas.microsoft.com/office/drawing/2014/main" id="{BB6DD34F-FDC4-4B4F-8187-6A0A85BBFE95}"/>
              </a:ext>
            </a:extLst>
          </p:cNvPr>
          <p:cNvPicPr>
            <a:picLocks noChangeAspect="1"/>
          </p:cNvPicPr>
          <p:nvPr/>
        </p:nvPicPr>
        <p:blipFill rotWithShape="1">
          <a:blip r:embed="rId2"/>
          <a:srcRect l="1801" t="22165" r="31086" b="1"/>
          <a:stretch/>
        </p:blipFill>
        <p:spPr>
          <a:xfrm>
            <a:off x="0" y="76200"/>
            <a:ext cx="8610600" cy="804214"/>
          </a:xfrm>
          <a:prstGeom prst="rect">
            <a:avLst/>
          </a:prstGeom>
        </p:spPr>
      </p:pic>
      <p:pic>
        <p:nvPicPr>
          <p:cNvPr id="7" name="Picture 6">
            <a:extLst>
              <a:ext uri="{FF2B5EF4-FFF2-40B4-BE49-F238E27FC236}">
                <a16:creationId xmlns:a16="http://schemas.microsoft.com/office/drawing/2014/main" id="{6E11E625-EF81-FC48-93AC-F2290D044D9B}"/>
              </a:ext>
            </a:extLst>
          </p:cNvPr>
          <p:cNvPicPr>
            <a:picLocks noChangeAspect="1"/>
          </p:cNvPicPr>
          <p:nvPr/>
        </p:nvPicPr>
        <p:blipFill rotWithShape="1">
          <a:blip r:embed="rId3"/>
          <a:srcRect r="79501"/>
          <a:stretch/>
        </p:blipFill>
        <p:spPr>
          <a:xfrm>
            <a:off x="3659721" y="1524000"/>
            <a:ext cx="1291158" cy="1046502"/>
          </a:xfrm>
          <a:prstGeom prst="rect">
            <a:avLst/>
          </a:prstGeom>
        </p:spPr>
      </p:pic>
    </p:spTree>
    <p:extLst>
      <p:ext uri="{BB962C8B-B14F-4D97-AF65-F5344CB8AC3E}">
        <p14:creationId xmlns:p14="http://schemas.microsoft.com/office/powerpoint/2010/main" val="3615844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B07E4211-F5AE-734A-B0CF-46680E33E574}"/>
              </a:ext>
            </a:extLst>
          </p:cNvPr>
          <p:cNvSpPr txBox="1"/>
          <p:nvPr/>
        </p:nvSpPr>
        <p:spPr>
          <a:xfrm>
            <a:off x="4138659" y="2743200"/>
            <a:ext cx="4929141" cy="2894930"/>
          </a:xfrm>
          <a:prstGeom prst="rect">
            <a:avLst/>
          </a:prstGeom>
          <a:solidFill>
            <a:schemeClr val="accent4">
              <a:lumMod val="20000"/>
              <a:lumOff val="80000"/>
            </a:schemeClr>
          </a:solidFill>
        </p:spPr>
        <p:txBody>
          <a:bodyPr wrap="square" rtlCol="0">
            <a:spAutoFit/>
          </a:bodyPr>
          <a:lstStyle/>
          <a:p>
            <a:endParaRPr lang="en-US" dirty="0"/>
          </a:p>
        </p:txBody>
      </p:sp>
      <p:sp>
        <p:nvSpPr>
          <p:cNvPr id="13" name="TextBox 12">
            <a:extLst>
              <a:ext uri="{FF2B5EF4-FFF2-40B4-BE49-F238E27FC236}">
                <a16:creationId xmlns:a16="http://schemas.microsoft.com/office/drawing/2014/main" id="{5328E848-12F4-264D-88BE-70401F0A6BE7}"/>
              </a:ext>
            </a:extLst>
          </p:cNvPr>
          <p:cNvSpPr txBox="1"/>
          <p:nvPr/>
        </p:nvSpPr>
        <p:spPr>
          <a:xfrm>
            <a:off x="239177" y="2743200"/>
            <a:ext cx="4449693" cy="2855090"/>
          </a:xfrm>
          <a:prstGeom prst="rect">
            <a:avLst/>
          </a:prstGeom>
          <a:solidFill>
            <a:schemeClr val="accent4">
              <a:lumMod val="20000"/>
              <a:lumOff val="80000"/>
            </a:schemeClr>
          </a:solidFill>
        </p:spPr>
        <p:txBody>
          <a:bodyPr wrap="square" rtlCol="0">
            <a:spAutoFit/>
          </a:bodyPr>
          <a:lstStyle/>
          <a:p>
            <a:endParaRPr lang="en-US" dirty="0"/>
          </a:p>
        </p:txBody>
      </p:sp>
      <p:sp>
        <p:nvSpPr>
          <p:cNvPr id="6" name="Slide Number Placeholder 5"/>
          <p:cNvSpPr>
            <a:spLocks noGrp="1"/>
          </p:cNvSpPr>
          <p:nvPr>
            <p:ph type="sldNum" sz="quarter" idx="12"/>
          </p:nvPr>
        </p:nvSpPr>
        <p:spPr>
          <a:xfrm>
            <a:off x="8402874" y="7078724"/>
            <a:ext cx="686984" cy="365125"/>
          </a:xfrm>
        </p:spPr>
        <p:txBody>
          <a:bodyPr>
            <a:normAutofit fontScale="77500" lnSpcReduction="20000"/>
          </a:bodyPr>
          <a:lstStyle/>
          <a:p>
            <a:r>
              <a:rPr lang="en-US" sz="2000" dirty="0"/>
              <a:t>        </a:t>
            </a:r>
            <a:fld id="{12785119-8F6B-4DBD-8544-E9223BB99EAA}" type="slidenum">
              <a:rPr lang="en-US" sz="2100" smtClean="0"/>
              <a:pPr/>
              <a:t>9</a:t>
            </a:fld>
            <a:endParaRPr lang="en-US" sz="2100" dirty="0"/>
          </a:p>
        </p:txBody>
      </p:sp>
      <p:pic>
        <p:nvPicPr>
          <p:cNvPr id="5" name="Picture 4">
            <a:extLst>
              <a:ext uri="{FF2B5EF4-FFF2-40B4-BE49-F238E27FC236}">
                <a16:creationId xmlns:a16="http://schemas.microsoft.com/office/drawing/2014/main" id="{E06F3331-C38D-8D45-B651-4EB26D3B7A06}"/>
              </a:ext>
            </a:extLst>
          </p:cNvPr>
          <p:cNvPicPr>
            <a:picLocks noChangeAspect="1"/>
          </p:cNvPicPr>
          <p:nvPr/>
        </p:nvPicPr>
        <p:blipFill rotWithShape="1">
          <a:blip r:embed="rId3"/>
          <a:srcRect l="1801" t="22165" r="31086" b="1"/>
          <a:stretch/>
        </p:blipFill>
        <p:spPr>
          <a:xfrm>
            <a:off x="38100" y="-21154"/>
            <a:ext cx="8610600" cy="804214"/>
          </a:xfrm>
          <a:prstGeom prst="rect">
            <a:avLst/>
          </a:prstGeom>
        </p:spPr>
      </p:pic>
      <p:graphicFrame>
        <p:nvGraphicFramePr>
          <p:cNvPr id="7" name="Content Placeholder 3">
            <a:extLst>
              <a:ext uri="{FF2B5EF4-FFF2-40B4-BE49-F238E27FC236}">
                <a16:creationId xmlns:a16="http://schemas.microsoft.com/office/drawing/2014/main" id="{AFD812B5-2D10-B542-B9B6-C87647EA9502}"/>
              </a:ext>
            </a:extLst>
          </p:cNvPr>
          <p:cNvGraphicFramePr>
            <a:graphicFrameLocks/>
          </p:cNvGraphicFramePr>
          <p:nvPr>
            <p:extLst>
              <p:ext uri="{D42A27DB-BD31-4B8C-83A1-F6EECF244321}">
                <p14:modId xmlns:p14="http://schemas.microsoft.com/office/powerpoint/2010/main" val="1493627498"/>
              </p:ext>
            </p:extLst>
          </p:nvPr>
        </p:nvGraphicFramePr>
        <p:xfrm>
          <a:off x="4375802" y="3373328"/>
          <a:ext cx="4374936" cy="2685547"/>
        </p:xfrm>
        <a:graphic>
          <a:graphicData uri="http://schemas.openxmlformats.org/drawingml/2006/chart">
            <c:chart xmlns:c="http://schemas.openxmlformats.org/drawingml/2006/chart" xmlns:r="http://schemas.openxmlformats.org/officeDocument/2006/relationships" r:id="rId4"/>
          </a:graphicData>
        </a:graphic>
      </p:graphicFrame>
      <p:sp>
        <p:nvSpPr>
          <p:cNvPr id="8" name="Title 2">
            <a:extLst>
              <a:ext uri="{FF2B5EF4-FFF2-40B4-BE49-F238E27FC236}">
                <a16:creationId xmlns:a16="http://schemas.microsoft.com/office/drawing/2014/main" id="{3C52AD44-7B64-B540-BC0D-8FB70CDC7912}"/>
              </a:ext>
            </a:extLst>
          </p:cNvPr>
          <p:cNvSpPr txBox="1">
            <a:spLocks/>
          </p:cNvSpPr>
          <p:nvPr/>
        </p:nvSpPr>
        <p:spPr>
          <a:xfrm>
            <a:off x="4272009" y="2892280"/>
            <a:ext cx="4265292" cy="816737"/>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1800" b="1" spc="100" dirty="0">
                <a:solidFill>
                  <a:srgbClr val="0070C0"/>
                </a:solidFill>
              </a:rPr>
              <a:t>New Home Construction</a:t>
            </a:r>
            <a:br>
              <a:rPr lang="en-US" sz="1200" b="1" spc="100" dirty="0">
                <a:solidFill>
                  <a:schemeClr val="accent2">
                    <a:lumMod val="20000"/>
                    <a:lumOff val="80000"/>
                  </a:schemeClr>
                </a:solidFill>
              </a:rPr>
            </a:br>
            <a:endParaRPr lang="en-US" sz="1200" b="1" spc="100" dirty="0">
              <a:solidFill>
                <a:srgbClr val="0070C0"/>
              </a:solidFill>
            </a:endParaRPr>
          </a:p>
        </p:txBody>
      </p:sp>
      <p:graphicFrame>
        <p:nvGraphicFramePr>
          <p:cNvPr id="9" name="Content Placeholder 3">
            <a:extLst>
              <a:ext uri="{FF2B5EF4-FFF2-40B4-BE49-F238E27FC236}">
                <a16:creationId xmlns:a16="http://schemas.microsoft.com/office/drawing/2014/main" id="{5BE4E68D-09CB-4D4C-A8DF-0BE6F669378D}"/>
              </a:ext>
            </a:extLst>
          </p:cNvPr>
          <p:cNvGraphicFramePr>
            <a:graphicFrameLocks/>
          </p:cNvGraphicFramePr>
          <p:nvPr>
            <p:extLst>
              <p:ext uri="{D42A27DB-BD31-4B8C-83A1-F6EECF244321}">
                <p14:modId xmlns:p14="http://schemas.microsoft.com/office/powerpoint/2010/main" val="1207829146"/>
              </p:ext>
            </p:extLst>
          </p:nvPr>
        </p:nvGraphicFramePr>
        <p:xfrm>
          <a:off x="3976" y="3069609"/>
          <a:ext cx="4056864" cy="2417021"/>
        </p:xfrm>
        <a:graphic>
          <a:graphicData uri="http://schemas.openxmlformats.org/drawingml/2006/chart">
            <c:chart xmlns:c="http://schemas.openxmlformats.org/drawingml/2006/chart" xmlns:r="http://schemas.openxmlformats.org/officeDocument/2006/relationships" r:id="rId5"/>
          </a:graphicData>
        </a:graphic>
      </p:graphicFrame>
      <p:sp>
        <p:nvSpPr>
          <p:cNvPr id="10" name="TextBox 9">
            <a:extLst>
              <a:ext uri="{FF2B5EF4-FFF2-40B4-BE49-F238E27FC236}">
                <a16:creationId xmlns:a16="http://schemas.microsoft.com/office/drawing/2014/main" id="{3BCE2D45-24A7-3444-A5AF-F923478117A7}"/>
              </a:ext>
            </a:extLst>
          </p:cNvPr>
          <p:cNvSpPr txBox="1"/>
          <p:nvPr/>
        </p:nvSpPr>
        <p:spPr>
          <a:xfrm>
            <a:off x="414270" y="3009151"/>
            <a:ext cx="4993830" cy="369332"/>
          </a:xfrm>
          <a:prstGeom prst="rect">
            <a:avLst/>
          </a:prstGeom>
          <a:noFill/>
        </p:spPr>
        <p:txBody>
          <a:bodyPr wrap="square">
            <a:spAutoFit/>
          </a:bodyPr>
          <a:lstStyle/>
          <a:p>
            <a:r>
              <a:rPr lang="en-US" b="1" spc="100" dirty="0">
                <a:solidFill>
                  <a:srgbClr val="0070C0"/>
                </a:solidFill>
                <a:latin typeface="+mj-lt"/>
              </a:rPr>
              <a:t>Additions and Remodeling</a:t>
            </a:r>
            <a:endParaRPr lang="en-US" dirty="0">
              <a:latin typeface="+mj-lt"/>
            </a:endParaRPr>
          </a:p>
        </p:txBody>
      </p:sp>
      <p:sp>
        <p:nvSpPr>
          <p:cNvPr id="18" name="Up Arrow 17">
            <a:extLst>
              <a:ext uri="{FF2B5EF4-FFF2-40B4-BE49-F238E27FC236}">
                <a16:creationId xmlns:a16="http://schemas.microsoft.com/office/drawing/2014/main" id="{5487F428-42D9-DA4E-83D6-480BA9833AF4}"/>
              </a:ext>
            </a:extLst>
          </p:cNvPr>
          <p:cNvSpPr/>
          <p:nvPr/>
        </p:nvSpPr>
        <p:spPr>
          <a:xfrm>
            <a:off x="7905468" y="2806440"/>
            <a:ext cx="221283" cy="292286"/>
          </a:xfrm>
          <a:prstGeom prst="up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6"/>
              </a:solidFill>
            </a:endParaRPr>
          </a:p>
        </p:txBody>
      </p:sp>
      <p:sp>
        <p:nvSpPr>
          <p:cNvPr id="19" name="Up Arrow 18">
            <a:extLst>
              <a:ext uri="{FF2B5EF4-FFF2-40B4-BE49-F238E27FC236}">
                <a16:creationId xmlns:a16="http://schemas.microsoft.com/office/drawing/2014/main" id="{DD666B23-B612-F248-B76A-B9B8FEB90F6C}"/>
              </a:ext>
            </a:extLst>
          </p:cNvPr>
          <p:cNvSpPr/>
          <p:nvPr/>
        </p:nvSpPr>
        <p:spPr>
          <a:xfrm>
            <a:off x="3630868" y="2806440"/>
            <a:ext cx="221283" cy="292286"/>
          </a:xfrm>
          <a:prstGeom prst="up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6"/>
              </a:solidFill>
            </a:endParaRPr>
          </a:p>
        </p:txBody>
      </p:sp>
      <p:sp>
        <p:nvSpPr>
          <p:cNvPr id="21" name="Title 2">
            <a:extLst>
              <a:ext uri="{FF2B5EF4-FFF2-40B4-BE49-F238E27FC236}">
                <a16:creationId xmlns:a16="http://schemas.microsoft.com/office/drawing/2014/main" id="{0010BB29-9446-624B-B558-42CBC89EF7B4}"/>
              </a:ext>
            </a:extLst>
          </p:cNvPr>
          <p:cNvSpPr txBox="1">
            <a:spLocks/>
          </p:cNvSpPr>
          <p:nvPr/>
        </p:nvSpPr>
        <p:spPr>
          <a:xfrm>
            <a:off x="514349" y="810820"/>
            <a:ext cx="8296745" cy="88973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4000" b="1" spc="100" dirty="0">
                <a:solidFill>
                  <a:srgbClr val="0070C0"/>
                </a:solidFill>
                <a:latin typeface="+mn-lt"/>
              </a:rPr>
              <a:t>Town of Weston Economic </a:t>
            </a:r>
          </a:p>
          <a:p>
            <a:pPr algn="ctr"/>
            <a:r>
              <a:rPr lang="en-US" sz="4000" b="1" i="1" spc="100" dirty="0">
                <a:solidFill>
                  <a:srgbClr val="0070C0"/>
                </a:solidFill>
                <a:latin typeface="+mn-lt"/>
              </a:rPr>
              <a:t>Snapshot</a:t>
            </a:r>
          </a:p>
        </p:txBody>
      </p:sp>
    </p:spTree>
    <p:extLst>
      <p:ext uri="{BB962C8B-B14F-4D97-AF65-F5344CB8AC3E}">
        <p14:creationId xmlns:p14="http://schemas.microsoft.com/office/powerpoint/2010/main" val="8549325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35871</TotalTime>
  <Words>2538</Words>
  <Application>Microsoft Office PowerPoint</Application>
  <PresentationFormat>On-screen Show (4:3)</PresentationFormat>
  <Paragraphs>631</Paragraphs>
  <Slides>34</Slides>
  <Notes>18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3" baseType="lpstr">
      <vt:lpstr>Arial</vt:lpstr>
      <vt:lpstr>Avenir Book</vt:lpstr>
      <vt:lpstr>Calibri</vt:lpstr>
      <vt:lpstr>Calibri Light</vt:lpstr>
      <vt:lpstr>Corbel</vt:lpstr>
      <vt:lpstr>Franklin Gothic Book</vt:lpstr>
      <vt:lpstr>Times New Roman</vt:lpstr>
      <vt:lpstr>Office Theme</vt:lpstr>
      <vt:lpstr>Document</vt:lpstr>
      <vt:lpstr>PowerPoint Presentation</vt:lpstr>
      <vt:lpstr>Summary</vt:lpstr>
      <vt:lpstr>Impact</vt:lpstr>
      <vt:lpstr>Budget Goals</vt:lpstr>
      <vt:lpstr>PowerPoint Presentation</vt:lpstr>
      <vt:lpstr>PowerPoint Presentation</vt:lpstr>
      <vt:lpstr>PowerPoint Presentation</vt:lpstr>
      <vt:lpstr>PowerPoint Presentation</vt:lpstr>
      <vt:lpstr>PowerPoint Presentation</vt:lpstr>
      <vt:lpstr>   Weston Grand List History (Assessor filed)  </vt:lpstr>
      <vt:lpstr>PowerPoint Presentation</vt:lpstr>
      <vt:lpstr> Proposed Budget: In Context 10 Year Increases of the BOS Operating budget </vt:lpstr>
      <vt:lpstr> BOS OPERATING BUDGET of $16,053,436 Proposed Expenditures</vt:lpstr>
      <vt:lpstr> BOS OPERATING BUDGET of $16,053,436 Proposed Increases by Category</vt:lpstr>
      <vt:lpstr>             Personnel History (FTE) </vt:lpstr>
      <vt:lpstr>PowerPoint Presentation</vt:lpstr>
      <vt:lpstr>PowerPoint Presentation</vt:lpstr>
      <vt:lpstr> Proposed Expenditures: Town Capital Improvements Funding Request Categories  </vt:lpstr>
      <vt:lpstr>  Capital Budgets for BOS &amp; BOE Funding Request of $4,486,248 </vt:lpstr>
      <vt:lpstr>PowerPoint Presentation</vt:lpstr>
      <vt:lpstr>Capital Improvements History</vt:lpstr>
      <vt:lpstr>Funding Current Capital Projects: Grants vs. Matches</vt:lpstr>
      <vt:lpstr>PowerPoint Presentation</vt:lpstr>
      <vt:lpstr> Town and School Expenditures for FY25</vt:lpstr>
      <vt:lpstr>             Debt Service as % of Total Gross Budget</vt:lpstr>
      <vt:lpstr>PowerPoint Presentation</vt:lpstr>
      <vt:lpstr>PowerPoint Presentation</vt:lpstr>
      <vt:lpstr>Town Revenue Outlook</vt:lpstr>
      <vt:lpstr>PowerPoint Presentation</vt:lpstr>
      <vt:lpstr> Mill Rate History (percent increase/decrease) </vt:lpstr>
      <vt:lpstr>Revaluation Impact on Motor Vehicle Taxes</vt:lpstr>
      <vt:lpstr>MILL RATE IMPACT ON AVERAGE HOME INCREASE FOR TAXES FY 24/25 (including cars)  (MILL RATE OF 24.28)</vt:lpstr>
      <vt:lpstr>Final Thoughts</vt:lpstr>
      <vt:lpstr>QUESTIONS</vt:lpstr>
    </vt:vector>
  </TitlesOfParts>
  <Company>Town of Weston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TOWN OF WESTON FIRST SELECTWOMAN’S BUDGET</dc:title>
  <dc:creator>Samantha Nestor</dc:creator>
  <cp:lastModifiedBy>Samantha Nestor</cp:lastModifiedBy>
  <cp:revision>755</cp:revision>
  <cp:lastPrinted>2024-03-07T22:11:33Z</cp:lastPrinted>
  <dcterms:created xsi:type="dcterms:W3CDTF">2013-02-05T18:49:30Z</dcterms:created>
  <dcterms:modified xsi:type="dcterms:W3CDTF">2024-03-12T21:07:24Z</dcterms:modified>
</cp:coreProperties>
</file>