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90"/>
  </p:normalViewPr>
  <p:slideViewPr>
    <p:cSldViewPr snapToGrid="0" snapToObjects="1">
      <p:cViewPr>
        <p:scale>
          <a:sx n="120" d="100"/>
          <a:sy n="120" d="100"/>
        </p:scale>
        <p:origin x="1436" y="9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4/24/2023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4/24/2023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4/24/2023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4/24/2023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4/24/2023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 xmlns:a16="http://schemas.microsoft.com/office/drawing/2014/main" id="{415DEDD7-7B31-4EF1-B7C7-5AEE3208C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2153F755-4B64-0845-B9E4-C4D76D6138E8}"/>
              </a:ext>
            </a:extLst>
          </p:cNvPr>
          <p:cNvSpPr>
            <a:spLocks noGrp="1"/>
          </p:cNvSpPr>
          <p:nvPr>
            <p:ph type="ctrTitle"/>
          </p:nvPr>
        </p:nvSpPr>
        <p:spPr>
          <a:xfrm>
            <a:off x="644849" y="954923"/>
            <a:ext cx="5875694" cy="4504620"/>
          </a:xfrm>
        </p:spPr>
        <p:txBody>
          <a:bodyPr>
            <a:normAutofit/>
          </a:bodyPr>
          <a:lstStyle/>
          <a:p>
            <a:r>
              <a:rPr lang="en-US" sz="7200" dirty="0"/>
              <a:t>Pickleball</a:t>
            </a:r>
          </a:p>
        </p:txBody>
      </p:sp>
      <p:sp>
        <p:nvSpPr>
          <p:cNvPr id="3" name="Subtitle 2">
            <a:extLst>
              <a:ext uri="{FF2B5EF4-FFF2-40B4-BE49-F238E27FC236}">
                <a16:creationId xmlns="" xmlns:a16="http://schemas.microsoft.com/office/drawing/2014/main" id="{4A84DEBC-7117-EC44-92B2-F5774E209A5A}"/>
              </a:ext>
            </a:extLst>
          </p:cNvPr>
          <p:cNvSpPr>
            <a:spLocks noGrp="1"/>
          </p:cNvSpPr>
          <p:nvPr>
            <p:ph type="subTitle" idx="1"/>
          </p:nvPr>
        </p:nvSpPr>
        <p:spPr>
          <a:xfrm>
            <a:off x="643157" y="5572664"/>
            <a:ext cx="5877385" cy="841803"/>
          </a:xfrm>
        </p:spPr>
        <p:txBody>
          <a:bodyPr>
            <a:normAutofit/>
          </a:bodyPr>
          <a:lstStyle/>
          <a:p>
            <a:r>
              <a:rPr lang="en-US" dirty="0">
                <a:solidFill>
                  <a:schemeClr val="bg2"/>
                </a:solidFill>
              </a:rPr>
              <a:t>At Town Center</a:t>
            </a:r>
          </a:p>
        </p:txBody>
      </p:sp>
      <p:sp>
        <p:nvSpPr>
          <p:cNvPr id="17" name="Freeform: Shape 11">
            <a:extLst>
              <a:ext uri="{FF2B5EF4-FFF2-40B4-BE49-F238E27FC236}">
                <a16:creationId xmlns="" xmlns:a16="http://schemas.microsoft.com/office/drawing/2014/main" id="{3242CC7A-3D6E-47A4-B9D1-860978459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 xmlns:a16="http://schemas.microsoft.com/office/drawing/2014/main" id="{4BAB52F9-BFC7-5A4B-952A-14AEB613225A}"/>
              </a:ext>
            </a:extLst>
          </p:cNvPr>
          <p:cNvPicPr>
            <a:picLocks noChangeAspect="1"/>
          </p:cNvPicPr>
          <p:nvPr/>
        </p:nvPicPr>
        <p:blipFill rotWithShape="1">
          <a:blip r:embed="rId2"/>
          <a:srcRect l="288"/>
          <a:stretch/>
        </p:blipFill>
        <p:spPr>
          <a:xfrm>
            <a:off x="6909481" y="10"/>
            <a:ext cx="5282519" cy="6857990"/>
          </a:xfrm>
          <a:custGeom>
            <a:avLst/>
            <a:gdLst/>
            <a:ahLst/>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p:spPr>
      </p:pic>
    </p:spTree>
    <p:extLst>
      <p:ext uri="{BB962C8B-B14F-4D97-AF65-F5344CB8AC3E}">
        <p14:creationId xmlns:p14="http://schemas.microsoft.com/office/powerpoint/2010/main" val="228252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6E4011-79F1-894E-A263-6A890B64657D}"/>
              </a:ext>
            </a:extLst>
          </p:cNvPr>
          <p:cNvSpPr>
            <a:spLocks noGrp="1"/>
          </p:cNvSpPr>
          <p:nvPr>
            <p:ph type="title"/>
          </p:nvPr>
        </p:nvSpPr>
        <p:spPr/>
        <p:txBody>
          <a:bodyPr/>
          <a:lstStyle/>
          <a:p>
            <a:r>
              <a:rPr lang="en-US" dirty="0"/>
              <a:t>History: PICKLE BALL Popularity and FUNDING </a:t>
            </a:r>
          </a:p>
        </p:txBody>
      </p:sp>
      <p:sp>
        <p:nvSpPr>
          <p:cNvPr id="3" name="Content Placeholder 2">
            <a:extLst>
              <a:ext uri="{FF2B5EF4-FFF2-40B4-BE49-F238E27FC236}">
                <a16:creationId xmlns="" xmlns:a16="http://schemas.microsoft.com/office/drawing/2014/main" id="{FF1D46F6-5418-0649-85B5-991DCEC0602B}"/>
              </a:ext>
            </a:extLst>
          </p:cNvPr>
          <p:cNvSpPr>
            <a:spLocks noGrp="1"/>
          </p:cNvSpPr>
          <p:nvPr>
            <p:ph idx="1"/>
          </p:nvPr>
        </p:nvSpPr>
        <p:spPr/>
        <p:txBody>
          <a:bodyPr>
            <a:normAutofit lnSpcReduction="10000"/>
          </a:bodyPr>
          <a:lstStyle/>
          <a:p>
            <a:pPr marL="342900" marR="0" lvl="0" indent="-342900">
              <a:lnSpc>
                <a:spcPct val="115000"/>
              </a:lnSpc>
              <a:spcBef>
                <a:spcPts val="0"/>
              </a:spcBef>
              <a:spcAft>
                <a:spcPts val="0"/>
              </a:spcAft>
              <a:buFont typeface="Symbol" pitchFamily="2"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Pickleball is the most publicly requested activity of the Parks &amp; Recreation Department</a:t>
            </a:r>
          </a:p>
          <a:p>
            <a:pPr marL="342900" marR="0" lvl="0" indent="-342900">
              <a:lnSpc>
                <a:spcPct val="115000"/>
              </a:lnSpc>
              <a:spcBef>
                <a:spcPts val="0"/>
              </a:spcBef>
              <a:spcAft>
                <a:spcPts val="0"/>
              </a:spcAft>
              <a:buFont typeface="Symbol" pitchFamily="2"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Construction of Town Pickleball courts was the number one priority for the Parks &amp; Recreation Commission in the Town Capital budget for the 2022-2023 Budget.</a:t>
            </a:r>
          </a:p>
          <a:p>
            <a:pPr marL="342900" marR="0" lvl="0" indent="-342900">
              <a:lnSpc>
                <a:spcPct val="115000"/>
              </a:lnSpc>
              <a:spcBef>
                <a:spcPts val="0"/>
              </a:spcBef>
              <a:spcAft>
                <a:spcPts val="0"/>
              </a:spcAft>
              <a:buFont typeface="Symbol" pitchFamily="2"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Pickleball is the fastest growing sport in the country.</a:t>
            </a:r>
          </a:p>
          <a:p>
            <a:pPr marL="342900" marR="0" lvl="0" indent="-342900">
              <a:lnSpc>
                <a:spcPct val="115000"/>
              </a:lnSpc>
              <a:spcBef>
                <a:spcPts val="0"/>
              </a:spcBef>
              <a:spcAft>
                <a:spcPts val="0"/>
              </a:spcAft>
              <a:buFont typeface="Symbol" pitchFamily="2"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The Town received ARPA funds for various needed Town projects.</a:t>
            </a:r>
          </a:p>
          <a:p>
            <a:pPr marL="342900" marR="0" lvl="0" indent="-342900">
              <a:lnSpc>
                <a:spcPct val="115000"/>
              </a:lnSpc>
              <a:spcBef>
                <a:spcPts val="0"/>
              </a:spcBef>
              <a:spcAft>
                <a:spcPts val="0"/>
              </a:spcAft>
              <a:buFont typeface="Symbol" pitchFamily="2"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The Town BOS and BOF approved the distribution of ARPA funding which included Pickle ball courts.</a:t>
            </a:r>
          </a:p>
          <a:p>
            <a:pPr marL="342900" marR="0" lvl="0" indent="-342900">
              <a:lnSpc>
                <a:spcPct val="115000"/>
              </a:lnSpc>
              <a:spcBef>
                <a:spcPts val="0"/>
              </a:spcBef>
              <a:spcAft>
                <a:spcPts val="0"/>
              </a:spcAft>
              <a:buFont typeface="Symbol" pitchFamily="2"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The ARPA projects were then approved by the Special Town Meeting machine ballot vote in June 2022.</a:t>
            </a:r>
          </a:p>
          <a:p>
            <a:pPr marL="342900" marR="0" lvl="0" indent="-342900">
              <a:lnSpc>
                <a:spcPct val="115000"/>
              </a:lnSpc>
              <a:spcBef>
                <a:spcPts val="0"/>
              </a:spcBef>
              <a:spcAft>
                <a:spcPts val="0"/>
              </a:spcAft>
              <a:buFont typeface="Symbol" pitchFamily="2" charset="2"/>
              <a:buChar char=""/>
            </a:pPr>
            <a:r>
              <a:rPr lang="en-US" sz="2100" dirty="0">
                <a:latin typeface="Calibri" panose="020F0502020204030204" pitchFamily="34" charset="0"/>
                <a:ea typeface="Calibri" panose="020F0502020204030204" pitchFamily="34" charset="0"/>
                <a:cs typeface="Times New Roman" panose="02020603050405020304" pitchFamily="18" charset="0"/>
              </a:rPr>
              <a:t>Any costs outside the ARPA funds will be paid for by the Enterprise Fund.</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itchFamily="2" charset="2"/>
              <a:buChar char=""/>
            </a:pP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2315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6E4011-79F1-894E-A263-6A890B64657D}"/>
              </a:ext>
            </a:extLst>
          </p:cNvPr>
          <p:cNvSpPr>
            <a:spLocks noGrp="1"/>
          </p:cNvSpPr>
          <p:nvPr>
            <p:ph type="title"/>
          </p:nvPr>
        </p:nvSpPr>
        <p:spPr/>
        <p:txBody>
          <a:bodyPr/>
          <a:lstStyle/>
          <a:p>
            <a:r>
              <a:rPr lang="en-US" dirty="0"/>
              <a:t>History: Why the onion Barn? </a:t>
            </a:r>
          </a:p>
        </p:txBody>
      </p:sp>
      <p:sp>
        <p:nvSpPr>
          <p:cNvPr id="3" name="Content Placeholder 2">
            <a:extLst>
              <a:ext uri="{FF2B5EF4-FFF2-40B4-BE49-F238E27FC236}">
                <a16:creationId xmlns="" xmlns:a16="http://schemas.microsoft.com/office/drawing/2014/main" id="{FF1D46F6-5418-0649-85B5-991DCEC0602B}"/>
              </a:ext>
            </a:extLst>
          </p:cNvPr>
          <p:cNvSpPr>
            <a:spLocks noGrp="1"/>
          </p:cNvSpPr>
          <p:nvPr>
            <p:ph idx="1"/>
          </p:nvPr>
        </p:nvSpPr>
        <p:spPr>
          <a:xfrm>
            <a:off x="1251678" y="1562101"/>
            <a:ext cx="10178322" cy="5143500"/>
          </a:xfrm>
        </p:spPr>
        <p:txBody>
          <a:bodyPr>
            <a:normAutofit fontScale="55000" lnSpcReduction="20000"/>
          </a:bodyPr>
          <a:lstStyle/>
          <a:p>
            <a:pPr marL="342900" marR="0" lvl="0" indent="-342900">
              <a:lnSpc>
                <a:spcPct val="115000"/>
              </a:lnSpc>
              <a:spcBef>
                <a:spcPts val="0"/>
              </a:spcBef>
              <a:spcAft>
                <a:spcPts val="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The Parks &amp; Recreation Commission and Department searched for locations where the Pickleball courts could be constructed. Various parcels were studied and were deemed potentially inappropriate due to either the future planning needs of the Facilities Optimization committee (Playground area at the Board of Education Administration building property) or the proximity to wetlands or flood plains (</a:t>
            </a:r>
            <a:r>
              <a:rPr lang="en-US" sz="3400" dirty="0" err="1">
                <a:effectLst/>
                <a:latin typeface="Calibri" panose="020F0502020204030204" pitchFamily="34" charset="0"/>
                <a:ea typeface="Calibri" panose="020F0502020204030204" pitchFamily="34" charset="0"/>
                <a:cs typeface="Times New Roman" panose="02020603050405020304" pitchFamily="18" charset="0"/>
              </a:rPr>
              <a:t>Bisceglie</a:t>
            </a:r>
            <a:r>
              <a:rPr lang="en-US" sz="3400" dirty="0">
                <a:effectLst/>
                <a:latin typeface="Calibri" panose="020F0502020204030204" pitchFamily="34" charset="0"/>
                <a:ea typeface="Calibri" panose="020F0502020204030204" pitchFamily="34" charset="0"/>
                <a:cs typeface="Times New Roman" panose="02020603050405020304" pitchFamily="18" charset="0"/>
              </a:rPr>
              <a:t>- Scribner Park).</a:t>
            </a:r>
          </a:p>
          <a:p>
            <a:pPr marL="342900" marR="0" lvl="0" indent="-342900">
              <a:lnSpc>
                <a:spcPct val="115000"/>
              </a:lnSpc>
              <a:spcBef>
                <a:spcPts val="0"/>
              </a:spcBef>
              <a:spcAft>
                <a:spcPts val="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Other areas were deemed to not have parking capability and needed too much groundwork to clear. ( property between </a:t>
            </a:r>
            <a:r>
              <a:rPr lang="en-US" sz="3400" dirty="0" err="1">
                <a:effectLst/>
                <a:latin typeface="Calibri" panose="020F0502020204030204" pitchFamily="34" charset="0"/>
                <a:ea typeface="Calibri" panose="020F0502020204030204" pitchFamily="34" charset="0"/>
                <a:cs typeface="Times New Roman" panose="02020603050405020304" pitchFamily="18" charset="0"/>
              </a:rPr>
              <a:t>Hurlbutt</a:t>
            </a:r>
            <a:r>
              <a:rPr lang="en-US" sz="3400" dirty="0">
                <a:effectLst/>
                <a:latin typeface="Calibri" panose="020F0502020204030204" pitchFamily="34" charset="0"/>
                <a:ea typeface="Calibri" panose="020F0502020204030204" pitchFamily="34" charset="0"/>
                <a:cs typeface="Times New Roman" panose="02020603050405020304" pitchFamily="18" charset="0"/>
              </a:rPr>
              <a:t> core building and the </a:t>
            </a:r>
            <a:r>
              <a:rPr lang="en-US" sz="3400" dirty="0" err="1">
                <a:effectLst/>
                <a:latin typeface="Calibri" panose="020F0502020204030204" pitchFamily="34" charset="0"/>
                <a:ea typeface="Calibri" panose="020F0502020204030204" pitchFamily="34" charset="0"/>
                <a:cs typeface="Times New Roman" panose="02020603050405020304" pitchFamily="18" charset="0"/>
              </a:rPr>
              <a:t>Norfield</a:t>
            </a:r>
            <a:r>
              <a:rPr lang="en-US" sz="3400" dirty="0">
                <a:effectLst/>
                <a:latin typeface="Calibri" panose="020F0502020204030204" pitchFamily="34" charset="0"/>
                <a:ea typeface="Calibri" panose="020F0502020204030204" pitchFamily="34" charset="0"/>
                <a:cs typeface="Times New Roman" panose="02020603050405020304" pitchFamily="18" charset="0"/>
              </a:rPr>
              <a:t> Church)</a:t>
            </a:r>
          </a:p>
          <a:p>
            <a:pPr marL="342900" marR="0" lvl="0" indent="-342900">
              <a:lnSpc>
                <a:spcPct val="115000"/>
              </a:lnSpc>
              <a:spcBef>
                <a:spcPts val="0"/>
              </a:spcBef>
              <a:spcAft>
                <a:spcPts val="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The proposed Location was identified in to be the grass area at the Onion Barn that has adequate parking in place  and was located in a central proximity to the Town Hall, School fields ,The Parks &amp; Recreation Department and the Senior Center.</a:t>
            </a:r>
          </a:p>
          <a:p>
            <a:pPr marL="342900" marR="0" lvl="0" indent="-342900">
              <a:lnSpc>
                <a:spcPct val="115000"/>
              </a:lnSpc>
              <a:spcBef>
                <a:spcPts val="0"/>
              </a:spcBef>
              <a:spcAft>
                <a:spcPts val="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The Onion Barn has a flat grass area currently which is surrounded by split rail fence and is not used for any specific purpose which will house the exact dimensions needed for two courts to be constructed.</a:t>
            </a:r>
          </a:p>
          <a:p>
            <a:pPr marL="342900" marR="0" lvl="0" indent="-342900">
              <a:lnSpc>
                <a:spcPct val="115000"/>
              </a:lnSpc>
              <a:spcBef>
                <a:spcPts val="0"/>
              </a:spcBef>
              <a:spcAft>
                <a:spcPts val="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A section of the blacktop parking lot where the food pantry once stood will be removed  and grass planted to remediate any run off from the upper parking lot.</a:t>
            </a:r>
          </a:p>
          <a:p>
            <a:pPr marL="342900" marR="0" lvl="0" indent="-342900">
              <a:lnSpc>
                <a:spcPct val="115000"/>
              </a:lnSpc>
              <a:spcBef>
                <a:spcPts val="0"/>
              </a:spcBef>
              <a:spcAft>
                <a:spcPts val="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Weston Parks &amp; Recreation will maintain the courts and two portable aluminum bench seating areas will be provided for the facility.</a:t>
            </a:r>
          </a:p>
          <a:p>
            <a:pPr marL="342900" marR="0" lvl="0" indent="-342900">
              <a:lnSpc>
                <a:spcPct val="115000"/>
              </a:lnSpc>
              <a:spcBef>
                <a:spcPts val="0"/>
              </a:spcBef>
              <a:spcAft>
                <a:spcPts val="1000"/>
              </a:spcAft>
              <a:buFont typeface="Symbol" pitchFamily="2" charset="2"/>
              <a:buChar char=""/>
            </a:pPr>
            <a:r>
              <a:rPr lang="en-US" sz="3400" dirty="0">
                <a:effectLst/>
                <a:latin typeface="Calibri" panose="020F0502020204030204" pitchFamily="34" charset="0"/>
                <a:ea typeface="Calibri" panose="020F0502020204030204" pitchFamily="34" charset="0"/>
                <a:cs typeface="Times New Roman" panose="02020603050405020304" pitchFamily="18" charset="0"/>
              </a:rPr>
              <a:t>The Town will provide screening to limit the visibility of the courts from the road.</a:t>
            </a:r>
          </a:p>
        </p:txBody>
      </p:sp>
    </p:spTree>
    <p:extLst>
      <p:ext uri="{BB962C8B-B14F-4D97-AF65-F5344CB8AC3E}">
        <p14:creationId xmlns:p14="http://schemas.microsoft.com/office/powerpoint/2010/main" val="56894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1D4369-D756-D345-82D6-337BF2EA362C}"/>
              </a:ext>
            </a:extLst>
          </p:cNvPr>
          <p:cNvSpPr>
            <a:spLocks noGrp="1"/>
          </p:cNvSpPr>
          <p:nvPr>
            <p:ph type="title"/>
          </p:nvPr>
        </p:nvSpPr>
        <p:spPr>
          <a:xfrm>
            <a:off x="1302479" y="289507"/>
            <a:ext cx="4166988" cy="1353026"/>
          </a:xfrm>
        </p:spPr>
        <p:txBody>
          <a:bodyPr anchor="t">
            <a:normAutofit/>
          </a:bodyPr>
          <a:lstStyle/>
          <a:p>
            <a:r>
              <a:rPr lang="en-US" sz="4000" dirty="0"/>
              <a:t>Pickle ball courts</a:t>
            </a:r>
          </a:p>
        </p:txBody>
      </p:sp>
      <p:sp>
        <p:nvSpPr>
          <p:cNvPr id="9" name="Content Placeholder 8">
            <a:extLst>
              <a:ext uri="{FF2B5EF4-FFF2-40B4-BE49-F238E27FC236}">
                <a16:creationId xmlns="" xmlns:a16="http://schemas.microsoft.com/office/drawing/2014/main" id="{7F01D32A-7C04-8563-9B1A-C6920608785E}"/>
              </a:ext>
            </a:extLst>
          </p:cNvPr>
          <p:cNvSpPr>
            <a:spLocks noGrp="1"/>
          </p:cNvSpPr>
          <p:nvPr>
            <p:ph idx="1"/>
          </p:nvPr>
        </p:nvSpPr>
        <p:spPr>
          <a:xfrm>
            <a:off x="1036345" y="1930401"/>
            <a:ext cx="5253061" cy="4584312"/>
          </a:xfrm>
        </p:spPr>
        <p:txBody>
          <a:bodyPr>
            <a:noAutofit/>
          </a:bodyPr>
          <a:lstStyle/>
          <a:p>
            <a:r>
              <a:rPr lang="en-US" sz="1800" dirty="0">
                <a:effectLst/>
                <a:latin typeface="Helvetica Neue" panose="02000503000000020004" pitchFamily="2" charset="0"/>
              </a:rPr>
              <a:t>The project area is surrounded by the onion barn, gravel parking, woodland, and a paved municipal parking lot. </a:t>
            </a:r>
          </a:p>
          <a:p>
            <a:r>
              <a:rPr lang="en-US" sz="1800" dirty="0">
                <a:effectLst/>
                <a:latin typeface="Helvetica Neue" panose="02000503000000020004" pitchFamily="2" charset="0"/>
              </a:rPr>
              <a:t>The proposed site development includes the construction of a new 66' x 66' pickleball courts in an area that currently exists as lawn. </a:t>
            </a:r>
          </a:p>
          <a:p>
            <a:r>
              <a:rPr lang="en-US" sz="1800" dirty="0">
                <a:effectLst/>
                <a:latin typeface="Helvetica Neue" panose="02000503000000020004" pitchFamily="2" charset="0"/>
              </a:rPr>
              <a:t>The courts will be surrounded by a chain link perimeter fence with wind screen mesh. </a:t>
            </a:r>
          </a:p>
          <a:p>
            <a:r>
              <a:rPr lang="en-US" sz="1800" dirty="0">
                <a:effectLst/>
                <a:latin typeface="Helvetica Neue" panose="02000503000000020004" pitchFamily="2" charset="0"/>
              </a:rPr>
              <a:t>To facilitate the pickleball courts a portion of the gravel parking lot will need to be removed and the emergency gravel access drive will need to be relocated. </a:t>
            </a:r>
          </a:p>
          <a:p>
            <a:r>
              <a:rPr lang="en-US" sz="1800" dirty="0">
                <a:effectLst/>
                <a:latin typeface="Helvetica Neue" panose="02000503000000020004" pitchFamily="2" charset="0"/>
              </a:rPr>
              <a:t>Evergreen screening trees are proposed to screen the courts from Weston Road. </a:t>
            </a:r>
          </a:p>
        </p:txBody>
      </p:sp>
      <p:pic>
        <p:nvPicPr>
          <p:cNvPr id="5" name="Content Placeholder 4" descr="Chart, treemap chart&#10;&#10;Description automatically generated">
            <a:extLst>
              <a:ext uri="{FF2B5EF4-FFF2-40B4-BE49-F238E27FC236}">
                <a16:creationId xmlns="" xmlns:a16="http://schemas.microsoft.com/office/drawing/2014/main" id="{27B0C5E9-2394-BF46-B884-3044118254BE}"/>
              </a:ext>
            </a:extLst>
          </p:cNvPr>
          <p:cNvPicPr>
            <a:picLocks noChangeAspect="1"/>
          </p:cNvPicPr>
          <p:nvPr/>
        </p:nvPicPr>
        <p:blipFill rotWithShape="1">
          <a:blip r:embed="rId2"/>
          <a:srcRect l="21391" r="21640" b="7402"/>
          <a:stretch/>
        </p:blipFill>
        <p:spPr>
          <a:xfrm>
            <a:off x="6278539" y="615863"/>
            <a:ext cx="5253061" cy="5179960"/>
          </a:xfrm>
          <a:prstGeom prst="rect">
            <a:avLst/>
          </a:prstGeom>
        </p:spPr>
      </p:pic>
    </p:spTree>
    <p:extLst>
      <p:ext uri="{BB962C8B-B14F-4D97-AF65-F5344CB8AC3E}">
        <p14:creationId xmlns:p14="http://schemas.microsoft.com/office/powerpoint/2010/main" val="318950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 xmlns:a16="http://schemas.microsoft.com/office/drawing/2014/main" id="{415DEDD7-7B31-4EF1-B7C7-5AEE3208C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B87F9F4-A82B-CF47-B18C-D83C63AA72B7}"/>
              </a:ext>
            </a:extLst>
          </p:cNvPr>
          <p:cNvSpPr>
            <a:spLocks noGrp="1"/>
          </p:cNvSpPr>
          <p:nvPr>
            <p:ph type="ctrTitle"/>
          </p:nvPr>
        </p:nvSpPr>
        <p:spPr>
          <a:xfrm>
            <a:off x="644849" y="954923"/>
            <a:ext cx="5875694" cy="4504620"/>
          </a:xfrm>
        </p:spPr>
        <p:txBody>
          <a:bodyPr>
            <a:normAutofit/>
          </a:bodyPr>
          <a:lstStyle/>
          <a:p>
            <a:r>
              <a:rPr lang="en-US" sz="9600" dirty="0"/>
              <a:t>Thank you</a:t>
            </a:r>
          </a:p>
        </p:txBody>
      </p:sp>
      <p:sp>
        <p:nvSpPr>
          <p:cNvPr id="3" name="Subtitle 2">
            <a:extLst>
              <a:ext uri="{FF2B5EF4-FFF2-40B4-BE49-F238E27FC236}">
                <a16:creationId xmlns="" xmlns:a16="http://schemas.microsoft.com/office/drawing/2014/main" id="{A2711B5F-8843-254E-8DFC-835B0AF79C90}"/>
              </a:ext>
            </a:extLst>
          </p:cNvPr>
          <p:cNvSpPr>
            <a:spLocks noGrp="1"/>
          </p:cNvSpPr>
          <p:nvPr>
            <p:ph type="subTitle" idx="1"/>
          </p:nvPr>
        </p:nvSpPr>
        <p:spPr>
          <a:xfrm>
            <a:off x="643157" y="5572664"/>
            <a:ext cx="5877385" cy="841803"/>
          </a:xfrm>
        </p:spPr>
        <p:txBody>
          <a:bodyPr>
            <a:normAutofit/>
          </a:bodyPr>
          <a:lstStyle/>
          <a:p>
            <a:r>
              <a:rPr lang="en-US" dirty="0">
                <a:solidFill>
                  <a:schemeClr val="bg2"/>
                </a:solidFill>
              </a:rPr>
              <a:t>Weston Parks &amp; Recreation Commission</a:t>
            </a:r>
          </a:p>
        </p:txBody>
      </p:sp>
      <p:sp>
        <p:nvSpPr>
          <p:cNvPr id="17" name="Freeform: Shape 11">
            <a:extLst>
              <a:ext uri="{FF2B5EF4-FFF2-40B4-BE49-F238E27FC236}">
                <a16:creationId xmlns="" xmlns:a16="http://schemas.microsoft.com/office/drawing/2014/main" id="{3242CC7A-3D6E-47A4-B9D1-8609784598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 xmlns:a16="http://schemas.microsoft.com/office/drawing/2014/main" id="{4142A02D-0753-BA4A-8B20-A3C6A0F88462}"/>
              </a:ext>
            </a:extLst>
          </p:cNvPr>
          <p:cNvPicPr>
            <a:picLocks noChangeAspect="1"/>
          </p:cNvPicPr>
          <p:nvPr/>
        </p:nvPicPr>
        <p:blipFill rotWithShape="1">
          <a:blip r:embed="rId2"/>
          <a:srcRect l="288"/>
          <a:stretch/>
        </p:blipFill>
        <p:spPr>
          <a:xfrm>
            <a:off x="6909481" y="10"/>
            <a:ext cx="5282519" cy="6857990"/>
          </a:xfrm>
          <a:custGeom>
            <a:avLst/>
            <a:gdLst/>
            <a:ahLst/>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p:spPr>
      </p:pic>
    </p:spTree>
    <p:extLst>
      <p:ext uri="{BB962C8B-B14F-4D97-AF65-F5344CB8AC3E}">
        <p14:creationId xmlns:p14="http://schemas.microsoft.com/office/powerpoint/2010/main" val="142244730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29</TotalTime>
  <Words>488</Words>
  <Application>Microsoft Office PowerPoint</Application>
  <PresentationFormat>Custom</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Badge</vt:lpstr>
      <vt:lpstr>Pickleball</vt:lpstr>
      <vt:lpstr>History: PICKLE BALL Popularity and FUNDING </vt:lpstr>
      <vt:lpstr>History: Why the onion Barn? </vt:lpstr>
      <vt:lpstr>Pickle ball courts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Pickleball</dc:title>
  <dc:creator>samantha nestor</dc:creator>
  <cp:lastModifiedBy>Admin Land Use</cp:lastModifiedBy>
  <cp:revision>3</cp:revision>
  <dcterms:created xsi:type="dcterms:W3CDTF">2023-03-30T17:29:30Z</dcterms:created>
  <dcterms:modified xsi:type="dcterms:W3CDTF">2023-04-24T15:43:39Z</dcterms:modified>
</cp:coreProperties>
</file>