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90"/>
  </p:normalViewPr>
  <p:slideViewPr>
    <p:cSldViewPr snapToGrid="0" snapToObjects="1">
      <p:cViewPr>
        <p:scale>
          <a:sx n="120" d="100"/>
          <a:sy n="120" d="100"/>
        </p:scale>
        <p:origin x="1436" y="9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4/24/2023</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4/24/2023</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4/24/2023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4/24/2023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4/24/2023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4/24/2023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4/24/2023</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4/24/2023</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4/24/2023</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6" name="Rectangle 9">
            <a:extLst>
              <a:ext uri="{FF2B5EF4-FFF2-40B4-BE49-F238E27FC236}">
                <a16:creationId xmlns="" xmlns:a16="http://schemas.microsoft.com/office/drawing/2014/main" id="{415DEDD7-7B31-4EF1-B7C7-5AEE3208C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1" y="0"/>
            <a:ext cx="1219199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2153F755-4B64-0845-B9E4-C4D76D6138E8}"/>
              </a:ext>
            </a:extLst>
          </p:cNvPr>
          <p:cNvSpPr>
            <a:spLocks noGrp="1"/>
          </p:cNvSpPr>
          <p:nvPr>
            <p:ph type="ctrTitle"/>
          </p:nvPr>
        </p:nvSpPr>
        <p:spPr>
          <a:xfrm>
            <a:off x="644849" y="954923"/>
            <a:ext cx="5875694" cy="4504620"/>
          </a:xfrm>
        </p:spPr>
        <p:txBody>
          <a:bodyPr>
            <a:normAutofit/>
          </a:bodyPr>
          <a:lstStyle/>
          <a:p>
            <a:r>
              <a:rPr lang="en-US" sz="7200" dirty="0"/>
              <a:t>Pickleball</a:t>
            </a:r>
          </a:p>
        </p:txBody>
      </p:sp>
      <p:sp>
        <p:nvSpPr>
          <p:cNvPr id="3" name="Subtitle 2">
            <a:extLst>
              <a:ext uri="{FF2B5EF4-FFF2-40B4-BE49-F238E27FC236}">
                <a16:creationId xmlns="" xmlns:a16="http://schemas.microsoft.com/office/drawing/2014/main" id="{4A84DEBC-7117-EC44-92B2-F5774E209A5A}"/>
              </a:ext>
            </a:extLst>
          </p:cNvPr>
          <p:cNvSpPr>
            <a:spLocks noGrp="1"/>
          </p:cNvSpPr>
          <p:nvPr>
            <p:ph type="subTitle" idx="1"/>
          </p:nvPr>
        </p:nvSpPr>
        <p:spPr>
          <a:xfrm>
            <a:off x="643157" y="5572664"/>
            <a:ext cx="5877385" cy="841803"/>
          </a:xfrm>
        </p:spPr>
        <p:txBody>
          <a:bodyPr>
            <a:normAutofit/>
          </a:bodyPr>
          <a:lstStyle/>
          <a:p>
            <a:r>
              <a:rPr lang="en-US" dirty="0">
                <a:solidFill>
                  <a:schemeClr val="bg2"/>
                </a:solidFill>
              </a:rPr>
              <a:t>At Town Center</a:t>
            </a:r>
          </a:p>
        </p:txBody>
      </p:sp>
      <p:sp>
        <p:nvSpPr>
          <p:cNvPr id="17" name="Freeform: Shape 11">
            <a:extLst>
              <a:ext uri="{FF2B5EF4-FFF2-40B4-BE49-F238E27FC236}">
                <a16:creationId xmlns="" xmlns:a16="http://schemas.microsoft.com/office/drawing/2014/main" id="{3242CC7A-3D6E-47A4-B9D1-8609784598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766174" y="0"/>
            <a:ext cx="5282519" cy="6858000"/>
          </a:xfrm>
          <a:custGeom>
            <a:avLst/>
            <a:gdLst>
              <a:gd name="connsiteX0" fmla="*/ 189795 w 5282519"/>
              <a:gd name="connsiteY0" fmla="*/ 0 h 6858000"/>
              <a:gd name="connsiteX1" fmla="*/ 5282519 w 5282519"/>
              <a:gd name="connsiteY1" fmla="*/ 0 h 6858000"/>
              <a:gd name="connsiteX2" fmla="*/ 5282519 w 5282519"/>
              <a:gd name="connsiteY2" fmla="*/ 6858000 h 6858000"/>
              <a:gd name="connsiteX3" fmla="*/ 189795 w 5282519"/>
              <a:gd name="connsiteY3" fmla="*/ 6858000 h 6858000"/>
              <a:gd name="connsiteX4" fmla="*/ 184756 w 5282519"/>
              <a:gd name="connsiteY4" fmla="*/ 6791325 h 6858000"/>
              <a:gd name="connsiteX5" fmla="*/ 176358 w 5282519"/>
              <a:gd name="connsiteY5" fmla="*/ 6735762 h 6858000"/>
              <a:gd name="connsiteX6" fmla="*/ 166281 w 5282519"/>
              <a:gd name="connsiteY6" fmla="*/ 6683375 h 6858000"/>
              <a:gd name="connsiteX7" fmla="*/ 149485 w 5282519"/>
              <a:gd name="connsiteY7" fmla="*/ 6640512 h 6858000"/>
              <a:gd name="connsiteX8" fmla="*/ 132689 w 5282519"/>
              <a:gd name="connsiteY8" fmla="*/ 6597650 h 6858000"/>
              <a:gd name="connsiteX9" fmla="*/ 112534 w 5282519"/>
              <a:gd name="connsiteY9" fmla="*/ 6561137 h 6858000"/>
              <a:gd name="connsiteX10" fmla="*/ 92379 w 5282519"/>
              <a:gd name="connsiteY10" fmla="*/ 6523037 h 6858000"/>
              <a:gd name="connsiteX11" fmla="*/ 73903 w 5282519"/>
              <a:gd name="connsiteY11" fmla="*/ 6488112 h 6858000"/>
              <a:gd name="connsiteX12" fmla="*/ 55427 w 5282519"/>
              <a:gd name="connsiteY12" fmla="*/ 6448425 h 6858000"/>
              <a:gd name="connsiteX13" fmla="*/ 38632 w 5282519"/>
              <a:gd name="connsiteY13" fmla="*/ 6407150 h 6858000"/>
              <a:gd name="connsiteX14" fmla="*/ 23515 w 5282519"/>
              <a:gd name="connsiteY14" fmla="*/ 6361112 h 6858000"/>
              <a:gd name="connsiteX15" fmla="*/ 11758 w 5282519"/>
              <a:gd name="connsiteY15" fmla="*/ 6311900 h 6858000"/>
              <a:gd name="connsiteX16" fmla="*/ 3359 w 5282519"/>
              <a:gd name="connsiteY16" fmla="*/ 6251575 h 6858000"/>
              <a:gd name="connsiteX17" fmla="*/ 0 w 5282519"/>
              <a:gd name="connsiteY17" fmla="*/ 6183312 h 6858000"/>
              <a:gd name="connsiteX18" fmla="*/ 3359 w 5282519"/>
              <a:gd name="connsiteY18" fmla="*/ 6113462 h 6858000"/>
              <a:gd name="connsiteX19" fmla="*/ 11758 w 5282519"/>
              <a:gd name="connsiteY19" fmla="*/ 6056312 h 6858000"/>
              <a:gd name="connsiteX20" fmla="*/ 23515 w 5282519"/>
              <a:gd name="connsiteY20" fmla="*/ 6003925 h 6858000"/>
              <a:gd name="connsiteX21" fmla="*/ 38632 w 5282519"/>
              <a:gd name="connsiteY21" fmla="*/ 5956300 h 6858000"/>
              <a:gd name="connsiteX22" fmla="*/ 55427 w 5282519"/>
              <a:gd name="connsiteY22" fmla="*/ 5915025 h 6858000"/>
              <a:gd name="connsiteX23" fmla="*/ 75583 w 5282519"/>
              <a:gd name="connsiteY23" fmla="*/ 5876925 h 6858000"/>
              <a:gd name="connsiteX24" fmla="*/ 95738 w 5282519"/>
              <a:gd name="connsiteY24" fmla="*/ 5840412 h 6858000"/>
              <a:gd name="connsiteX25" fmla="*/ 115893 w 5282519"/>
              <a:gd name="connsiteY25" fmla="*/ 5802312 h 6858000"/>
              <a:gd name="connsiteX26" fmla="*/ 134368 w 5282519"/>
              <a:gd name="connsiteY26" fmla="*/ 5762625 h 6858000"/>
              <a:gd name="connsiteX27" fmla="*/ 152844 w 5282519"/>
              <a:gd name="connsiteY27" fmla="*/ 5721350 h 6858000"/>
              <a:gd name="connsiteX28" fmla="*/ 167960 w 5282519"/>
              <a:gd name="connsiteY28" fmla="*/ 5675312 h 6858000"/>
              <a:gd name="connsiteX29" fmla="*/ 178038 w 5282519"/>
              <a:gd name="connsiteY29" fmla="*/ 5622925 h 6858000"/>
              <a:gd name="connsiteX30" fmla="*/ 188115 w 5282519"/>
              <a:gd name="connsiteY30" fmla="*/ 5562600 h 6858000"/>
              <a:gd name="connsiteX31" fmla="*/ 189795 w 5282519"/>
              <a:gd name="connsiteY31" fmla="*/ 5494337 h 6858000"/>
              <a:gd name="connsiteX32" fmla="*/ 188115 w 5282519"/>
              <a:gd name="connsiteY32" fmla="*/ 5426075 h 6858000"/>
              <a:gd name="connsiteX33" fmla="*/ 178038 w 5282519"/>
              <a:gd name="connsiteY33" fmla="*/ 5365750 h 6858000"/>
              <a:gd name="connsiteX34" fmla="*/ 167960 w 5282519"/>
              <a:gd name="connsiteY34" fmla="*/ 5313362 h 6858000"/>
              <a:gd name="connsiteX35" fmla="*/ 152844 w 5282519"/>
              <a:gd name="connsiteY35" fmla="*/ 5268912 h 6858000"/>
              <a:gd name="connsiteX36" fmla="*/ 134368 w 5282519"/>
              <a:gd name="connsiteY36" fmla="*/ 5226050 h 6858000"/>
              <a:gd name="connsiteX37" fmla="*/ 115893 w 5282519"/>
              <a:gd name="connsiteY37" fmla="*/ 5186362 h 6858000"/>
              <a:gd name="connsiteX38" fmla="*/ 95738 w 5282519"/>
              <a:gd name="connsiteY38" fmla="*/ 5149850 h 6858000"/>
              <a:gd name="connsiteX39" fmla="*/ 75583 w 5282519"/>
              <a:gd name="connsiteY39" fmla="*/ 5114925 h 6858000"/>
              <a:gd name="connsiteX40" fmla="*/ 55427 w 5282519"/>
              <a:gd name="connsiteY40" fmla="*/ 5075237 h 6858000"/>
              <a:gd name="connsiteX41" fmla="*/ 38632 w 5282519"/>
              <a:gd name="connsiteY41" fmla="*/ 5033962 h 6858000"/>
              <a:gd name="connsiteX42" fmla="*/ 23515 w 5282519"/>
              <a:gd name="connsiteY42" fmla="*/ 4987925 h 6858000"/>
              <a:gd name="connsiteX43" fmla="*/ 11758 w 5282519"/>
              <a:gd name="connsiteY43" fmla="*/ 4935537 h 6858000"/>
              <a:gd name="connsiteX44" fmla="*/ 3359 w 5282519"/>
              <a:gd name="connsiteY44" fmla="*/ 4875212 h 6858000"/>
              <a:gd name="connsiteX45" fmla="*/ 0 w 5282519"/>
              <a:gd name="connsiteY45" fmla="*/ 4806950 h 6858000"/>
              <a:gd name="connsiteX46" fmla="*/ 3359 w 5282519"/>
              <a:gd name="connsiteY46" fmla="*/ 4738687 h 6858000"/>
              <a:gd name="connsiteX47" fmla="*/ 11758 w 5282519"/>
              <a:gd name="connsiteY47" fmla="*/ 4678362 h 6858000"/>
              <a:gd name="connsiteX48" fmla="*/ 23515 w 5282519"/>
              <a:gd name="connsiteY48" fmla="*/ 4625975 h 6858000"/>
              <a:gd name="connsiteX49" fmla="*/ 38632 w 5282519"/>
              <a:gd name="connsiteY49" fmla="*/ 4579937 h 6858000"/>
              <a:gd name="connsiteX50" fmla="*/ 55427 w 5282519"/>
              <a:gd name="connsiteY50" fmla="*/ 4537075 h 6858000"/>
              <a:gd name="connsiteX51" fmla="*/ 75583 w 5282519"/>
              <a:gd name="connsiteY51" fmla="*/ 4498975 h 6858000"/>
              <a:gd name="connsiteX52" fmla="*/ 115893 w 5282519"/>
              <a:gd name="connsiteY52" fmla="*/ 4424362 h 6858000"/>
              <a:gd name="connsiteX53" fmla="*/ 134368 w 5282519"/>
              <a:gd name="connsiteY53" fmla="*/ 4386262 h 6858000"/>
              <a:gd name="connsiteX54" fmla="*/ 152844 w 5282519"/>
              <a:gd name="connsiteY54" fmla="*/ 4343400 h 6858000"/>
              <a:gd name="connsiteX55" fmla="*/ 167960 w 5282519"/>
              <a:gd name="connsiteY55" fmla="*/ 4297362 h 6858000"/>
              <a:gd name="connsiteX56" fmla="*/ 178038 w 5282519"/>
              <a:gd name="connsiteY56" fmla="*/ 4244975 h 6858000"/>
              <a:gd name="connsiteX57" fmla="*/ 188115 w 5282519"/>
              <a:gd name="connsiteY57" fmla="*/ 4186237 h 6858000"/>
              <a:gd name="connsiteX58" fmla="*/ 189795 w 5282519"/>
              <a:gd name="connsiteY58" fmla="*/ 4116387 h 6858000"/>
              <a:gd name="connsiteX59" fmla="*/ 188115 w 5282519"/>
              <a:gd name="connsiteY59" fmla="*/ 4048125 h 6858000"/>
              <a:gd name="connsiteX60" fmla="*/ 178038 w 5282519"/>
              <a:gd name="connsiteY60" fmla="*/ 3987800 h 6858000"/>
              <a:gd name="connsiteX61" fmla="*/ 167960 w 5282519"/>
              <a:gd name="connsiteY61" fmla="*/ 3935412 h 6858000"/>
              <a:gd name="connsiteX62" fmla="*/ 152844 w 5282519"/>
              <a:gd name="connsiteY62" fmla="*/ 3890962 h 6858000"/>
              <a:gd name="connsiteX63" fmla="*/ 134368 w 5282519"/>
              <a:gd name="connsiteY63" fmla="*/ 3848100 h 6858000"/>
              <a:gd name="connsiteX64" fmla="*/ 115893 w 5282519"/>
              <a:gd name="connsiteY64" fmla="*/ 3811587 h 6858000"/>
              <a:gd name="connsiteX65" fmla="*/ 75583 w 5282519"/>
              <a:gd name="connsiteY65" fmla="*/ 3736975 h 6858000"/>
              <a:gd name="connsiteX66" fmla="*/ 55427 w 5282519"/>
              <a:gd name="connsiteY66" fmla="*/ 3697287 h 6858000"/>
              <a:gd name="connsiteX67" fmla="*/ 38632 w 5282519"/>
              <a:gd name="connsiteY67" fmla="*/ 3656012 h 6858000"/>
              <a:gd name="connsiteX68" fmla="*/ 23515 w 5282519"/>
              <a:gd name="connsiteY68" fmla="*/ 3609975 h 6858000"/>
              <a:gd name="connsiteX69" fmla="*/ 11758 w 5282519"/>
              <a:gd name="connsiteY69" fmla="*/ 3557587 h 6858000"/>
              <a:gd name="connsiteX70" fmla="*/ 3359 w 5282519"/>
              <a:gd name="connsiteY70" fmla="*/ 3497262 h 6858000"/>
              <a:gd name="connsiteX71" fmla="*/ 0 w 5282519"/>
              <a:gd name="connsiteY71" fmla="*/ 3427412 h 6858000"/>
              <a:gd name="connsiteX72" fmla="*/ 3359 w 5282519"/>
              <a:gd name="connsiteY72" fmla="*/ 3360737 h 6858000"/>
              <a:gd name="connsiteX73" fmla="*/ 11758 w 5282519"/>
              <a:gd name="connsiteY73" fmla="*/ 3300412 h 6858000"/>
              <a:gd name="connsiteX74" fmla="*/ 23515 w 5282519"/>
              <a:gd name="connsiteY74" fmla="*/ 3248025 h 6858000"/>
              <a:gd name="connsiteX75" fmla="*/ 38632 w 5282519"/>
              <a:gd name="connsiteY75" fmla="*/ 3201987 h 6858000"/>
              <a:gd name="connsiteX76" fmla="*/ 55427 w 5282519"/>
              <a:gd name="connsiteY76" fmla="*/ 3160712 h 6858000"/>
              <a:gd name="connsiteX77" fmla="*/ 75583 w 5282519"/>
              <a:gd name="connsiteY77" fmla="*/ 3121025 h 6858000"/>
              <a:gd name="connsiteX78" fmla="*/ 95738 w 5282519"/>
              <a:gd name="connsiteY78" fmla="*/ 3084512 h 6858000"/>
              <a:gd name="connsiteX79" fmla="*/ 115893 w 5282519"/>
              <a:gd name="connsiteY79" fmla="*/ 3046412 h 6858000"/>
              <a:gd name="connsiteX80" fmla="*/ 134368 w 5282519"/>
              <a:gd name="connsiteY80" fmla="*/ 3009900 h 6858000"/>
              <a:gd name="connsiteX81" fmla="*/ 152844 w 5282519"/>
              <a:gd name="connsiteY81" fmla="*/ 2967037 h 6858000"/>
              <a:gd name="connsiteX82" fmla="*/ 167960 w 5282519"/>
              <a:gd name="connsiteY82" fmla="*/ 2922587 h 6858000"/>
              <a:gd name="connsiteX83" fmla="*/ 178038 w 5282519"/>
              <a:gd name="connsiteY83" fmla="*/ 2868612 h 6858000"/>
              <a:gd name="connsiteX84" fmla="*/ 188115 w 5282519"/>
              <a:gd name="connsiteY84" fmla="*/ 2809875 h 6858000"/>
              <a:gd name="connsiteX85" fmla="*/ 189795 w 5282519"/>
              <a:gd name="connsiteY85" fmla="*/ 2741612 h 6858000"/>
              <a:gd name="connsiteX86" fmla="*/ 188115 w 5282519"/>
              <a:gd name="connsiteY86" fmla="*/ 2671762 h 6858000"/>
              <a:gd name="connsiteX87" fmla="*/ 178038 w 5282519"/>
              <a:gd name="connsiteY87" fmla="*/ 2613025 h 6858000"/>
              <a:gd name="connsiteX88" fmla="*/ 167960 w 5282519"/>
              <a:gd name="connsiteY88" fmla="*/ 2560637 h 6858000"/>
              <a:gd name="connsiteX89" fmla="*/ 152844 w 5282519"/>
              <a:gd name="connsiteY89" fmla="*/ 2513012 h 6858000"/>
              <a:gd name="connsiteX90" fmla="*/ 134368 w 5282519"/>
              <a:gd name="connsiteY90" fmla="*/ 2471737 h 6858000"/>
              <a:gd name="connsiteX91" fmla="*/ 115893 w 5282519"/>
              <a:gd name="connsiteY91" fmla="*/ 2433637 h 6858000"/>
              <a:gd name="connsiteX92" fmla="*/ 95738 w 5282519"/>
              <a:gd name="connsiteY92" fmla="*/ 2395537 h 6858000"/>
              <a:gd name="connsiteX93" fmla="*/ 75583 w 5282519"/>
              <a:gd name="connsiteY93" fmla="*/ 2359025 h 6858000"/>
              <a:gd name="connsiteX94" fmla="*/ 55427 w 5282519"/>
              <a:gd name="connsiteY94" fmla="*/ 2319337 h 6858000"/>
              <a:gd name="connsiteX95" fmla="*/ 38632 w 5282519"/>
              <a:gd name="connsiteY95" fmla="*/ 2278062 h 6858000"/>
              <a:gd name="connsiteX96" fmla="*/ 23515 w 5282519"/>
              <a:gd name="connsiteY96" fmla="*/ 2232025 h 6858000"/>
              <a:gd name="connsiteX97" fmla="*/ 11758 w 5282519"/>
              <a:gd name="connsiteY97" fmla="*/ 2179637 h 6858000"/>
              <a:gd name="connsiteX98" fmla="*/ 3359 w 5282519"/>
              <a:gd name="connsiteY98" fmla="*/ 2119312 h 6858000"/>
              <a:gd name="connsiteX99" fmla="*/ 0 w 5282519"/>
              <a:gd name="connsiteY99" fmla="*/ 2051050 h 6858000"/>
              <a:gd name="connsiteX100" fmla="*/ 3359 w 5282519"/>
              <a:gd name="connsiteY100" fmla="*/ 1982787 h 6858000"/>
              <a:gd name="connsiteX101" fmla="*/ 11758 w 5282519"/>
              <a:gd name="connsiteY101" fmla="*/ 1922462 h 6858000"/>
              <a:gd name="connsiteX102" fmla="*/ 23515 w 5282519"/>
              <a:gd name="connsiteY102" fmla="*/ 1870075 h 6858000"/>
              <a:gd name="connsiteX103" fmla="*/ 38632 w 5282519"/>
              <a:gd name="connsiteY103" fmla="*/ 1824037 h 6858000"/>
              <a:gd name="connsiteX104" fmla="*/ 55427 w 5282519"/>
              <a:gd name="connsiteY104" fmla="*/ 1782762 h 6858000"/>
              <a:gd name="connsiteX105" fmla="*/ 75583 w 5282519"/>
              <a:gd name="connsiteY105" fmla="*/ 1743075 h 6858000"/>
              <a:gd name="connsiteX106" fmla="*/ 95738 w 5282519"/>
              <a:gd name="connsiteY106" fmla="*/ 1708150 h 6858000"/>
              <a:gd name="connsiteX107" fmla="*/ 115893 w 5282519"/>
              <a:gd name="connsiteY107" fmla="*/ 1671637 h 6858000"/>
              <a:gd name="connsiteX108" fmla="*/ 134368 w 5282519"/>
              <a:gd name="connsiteY108" fmla="*/ 1631950 h 6858000"/>
              <a:gd name="connsiteX109" fmla="*/ 152844 w 5282519"/>
              <a:gd name="connsiteY109" fmla="*/ 1589087 h 6858000"/>
              <a:gd name="connsiteX110" fmla="*/ 167960 w 5282519"/>
              <a:gd name="connsiteY110" fmla="*/ 1544637 h 6858000"/>
              <a:gd name="connsiteX111" fmla="*/ 178038 w 5282519"/>
              <a:gd name="connsiteY111" fmla="*/ 1492250 h 6858000"/>
              <a:gd name="connsiteX112" fmla="*/ 188115 w 5282519"/>
              <a:gd name="connsiteY112" fmla="*/ 1431925 h 6858000"/>
              <a:gd name="connsiteX113" fmla="*/ 189795 w 5282519"/>
              <a:gd name="connsiteY113" fmla="*/ 1363662 h 6858000"/>
              <a:gd name="connsiteX114" fmla="*/ 188115 w 5282519"/>
              <a:gd name="connsiteY114" fmla="*/ 1295400 h 6858000"/>
              <a:gd name="connsiteX115" fmla="*/ 178038 w 5282519"/>
              <a:gd name="connsiteY115" fmla="*/ 1235075 h 6858000"/>
              <a:gd name="connsiteX116" fmla="*/ 167960 w 5282519"/>
              <a:gd name="connsiteY116" fmla="*/ 1182687 h 6858000"/>
              <a:gd name="connsiteX117" fmla="*/ 152844 w 5282519"/>
              <a:gd name="connsiteY117" fmla="*/ 1136650 h 6858000"/>
              <a:gd name="connsiteX118" fmla="*/ 134368 w 5282519"/>
              <a:gd name="connsiteY118" fmla="*/ 1095375 h 6858000"/>
              <a:gd name="connsiteX119" fmla="*/ 115893 w 5282519"/>
              <a:gd name="connsiteY119" fmla="*/ 1055687 h 6858000"/>
              <a:gd name="connsiteX120" fmla="*/ 95738 w 5282519"/>
              <a:gd name="connsiteY120" fmla="*/ 1017587 h 6858000"/>
              <a:gd name="connsiteX121" fmla="*/ 75583 w 5282519"/>
              <a:gd name="connsiteY121" fmla="*/ 981075 h 6858000"/>
              <a:gd name="connsiteX122" fmla="*/ 55427 w 5282519"/>
              <a:gd name="connsiteY122" fmla="*/ 942975 h 6858000"/>
              <a:gd name="connsiteX123" fmla="*/ 38632 w 5282519"/>
              <a:gd name="connsiteY123" fmla="*/ 901700 h 6858000"/>
              <a:gd name="connsiteX124" fmla="*/ 23515 w 5282519"/>
              <a:gd name="connsiteY124" fmla="*/ 854075 h 6858000"/>
              <a:gd name="connsiteX125" fmla="*/ 11758 w 5282519"/>
              <a:gd name="connsiteY125" fmla="*/ 801687 h 6858000"/>
              <a:gd name="connsiteX126" fmla="*/ 3359 w 5282519"/>
              <a:gd name="connsiteY126" fmla="*/ 744537 h 6858000"/>
              <a:gd name="connsiteX127" fmla="*/ 0 w 5282519"/>
              <a:gd name="connsiteY127" fmla="*/ 673100 h 6858000"/>
              <a:gd name="connsiteX128" fmla="*/ 3359 w 5282519"/>
              <a:gd name="connsiteY128" fmla="*/ 606425 h 6858000"/>
              <a:gd name="connsiteX129" fmla="*/ 11758 w 5282519"/>
              <a:gd name="connsiteY129" fmla="*/ 546100 h 6858000"/>
              <a:gd name="connsiteX130" fmla="*/ 23515 w 5282519"/>
              <a:gd name="connsiteY130" fmla="*/ 496887 h 6858000"/>
              <a:gd name="connsiteX131" fmla="*/ 38632 w 5282519"/>
              <a:gd name="connsiteY131" fmla="*/ 450850 h 6858000"/>
              <a:gd name="connsiteX132" fmla="*/ 55427 w 5282519"/>
              <a:gd name="connsiteY132" fmla="*/ 409575 h 6858000"/>
              <a:gd name="connsiteX133" fmla="*/ 73903 w 5282519"/>
              <a:gd name="connsiteY133" fmla="*/ 369887 h 6858000"/>
              <a:gd name="connsiteX134" fmla="*/ 92379 w 5282519"/>
              <a:gd name="connsiteY134" fmla="*/ 334962 h 6858000"/>
              <a:gd name="connsiteX135" fmla="*/ 112534 w 5282519"/>
              <a:gd name="connsiteY135" fmla="*/ 296862 h 6858000"/>
              <a:gd name="connsiteX136" fmla="*/ 132689 w 5282519"/>
              <a:gd name="connsiteY136" fmla="*/ 260350 h 6858000"/>
              <a:gd name="connsiteX137" fmla="*/ 149485 w 5282519"/>
              <a:gd name="connsiteY137" fmla="*/ 217487 h 6858000"/>
              <a:gd name="connsiteX138" fmla="*/ 166281 w 5282519"/>
              <a:gd name="connsiteY138" fmla="*/ 174625 h 6858000"/>
              <a:gd name="connsiteX139" fmla="*/ 176358 w 5282519"/>
              <a:gd name="connsiteY139" fmla="*/ 122237 h 6858000"/>
              <a:gd name="connsiteX140" fmla="*/ 184756 w 5282519"/>
              <a:gd name="connsiteY140" fmla="*/ 666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82519" h="6858000">
                <a:moveTo>
                  <a:pt x="189795" y="0"/>
                </a:moveTo>
                <a:lnTo>
                  <a:pt x="5282519" y="0"/>
                </a:lnTo>
                <a:lnTo>
                  <a:pt x="5282519"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 xmlns:a16="http://schemas.microsoft.com/office/drawing/2014/main" id="{4BAB52F9-BFC7-5A4B-952A-14AEB613225A}"/>
              </a:ext>
            </a:extLst>
          </p:cNvPr>
          <p:cNvPicPr>
            <a:picLocks noChangeAspect="1"/>
          </p:cNvPicPr>
          <p:nvPr/>
        </p:nvPicPr>
        <p:blipFill rotWithShape="1">
          <a:blip r:embed="rId2"/>
          <a:srcRect l="288"/>
          <a:stretch/>
        </p:blipFill>
        <p:spPr>
          <a:xfrm>
            <a:off x="6909481" y="10"/>
            <a:ext cx="5282519" cy="6857990"/>
          </a:xfrm>
          <a:custGeom>
            <a:avLst/>
            <a:gdLst/>
            <a:ahLst/>
            <a:cxnLst/>
            <a:rect l="l" t="t" r="r" b="b"/>
            <a:pathLst>
              <a:path w="5282519" h="6858000">
                <a:moveTo>
                  <a:pt x="189795" y="0"/>
                </a:moveTo>
                <a:lnTo>
                  <a:pt x="5282519" y="0"/>
                </a:lnTo>
                <a:lnTo>
                  <a:pt x="5282519"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close/>
              </a:path>
            </a:pathLst>
          </a:custGeom>
        </p:spPr>
      </p:pic>
    </p:spTree>
    <p:extLst>
      <p:ext uri="{BB962C8B-B14F-4D97-AF65-F5344CB8AC3E}">
        <p14:creationId xmlns:p14="http://schemas.microsoft.com/office/powerpoint/2010/main" val="2282523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6E4011-79F1-894E-A263-6A890B64657D}"/>
              </a:ext>
            </a:extLst>
          </p:cNvPr>
          <p:cNvSpPr>
            <a:spLocks noGrp="1"/>
          </p:cNvSpPr>
          <p:nvPr>
            <p:ph type="title"/>
          </p:nvPr>
        </p:nvSpPr>
        <p:spPr/>
        <p:txBody>
          <a:bodyPr/>
          <a:lstStyle/>
          <a:p>
            <a:r>
              <a:rPr lang="en-US" dirty="0"/>
              <a:t>History: PICKLE BALL Popularity and FUNDING </a:t>
            </a:r>
          </a:p>
        </p:txBody>
      </p:sp>
      <p:sp>
        <p:nvSpPr>
          <p:cNvPr id="3" name="Content Placeholder 2">
            <a:extLst>
              <a:ext uri="{FF2B5EF4-FFF2-40B4-BE49-F238E27FC236}">
                <a16:creationId xmlns="" xmlns:a16="http://schemas.microsoft.com/office/drawing/2014/main" id="{FF1D46F6-5418-0649-85B5-991DCEC0602B}"/>
              </a:ext>
            </a:extLst>
          </p:cNvPr>
          <p:cNvSpPr>
            <a:spLocks noGrp="1"/>
          </p:cNvSpPr>
          <p:nvPr>
            <p:ph idx="1"/>
          </p:nvPr>
        </p:nvSpPr>
        <p:spPr/>
        <p:txBody>
          <a:bodyPr>
            <a:normAutofit lnSpcReduction="10000"/>
          </a:bodyPr>
          <a:lstStyle/>
          <a:p>
            <a:pPr marL="342900" marR="0" lvl="0" indent="-342900">
              <a:lnSpc>
                <a:spcPct val="115000"/>
              </a:lnSpc>
              <a:spcBef>
                <a:spcPts val="0"/>
              </a:spcBef>
              <a:spcAft>
                <a:spcPts val="0"/>
              </a:spcAft>
              <a:buFont typeface="Symbol" pitchFamily="2" charset="2"/>
              <a:buChar char=""/>
            </a:pPr>
            <a:r>
              <a:rPr lang="en-US" sz="2100" dirty="0">
                <a:effectLst/>
                <a:latin typeface="Calibri" panose="020F0502020204030204" pitchFamily="34" charset="0"/>
                <a:ea typeface="Calibri" panose="020F0502020204030204" pitchFamily="34" charset="0"/>
                <a:cs typeface="Times New Roman" panose="02020603050405020304" pitchFamily="18" charset="0"/>
              </a:rPr>
              <a:t>Pickleball is the most publicly requested activity of the Parks &amp; Recreation Department</a:t>
            </a:r>
          </a:p>
          <a:p>
            <a:pPr marL="342900" marR="0" lvl="0" indent="-342900">
              <a:lnSpc>
                <a:spcPct val="115000"/>
              </a:lnSpc>
              <a:spcBef>
                <a:spcPts val="0"/>
              </a:spcBef>
              <a:spcAft>
                <a:spcPts val="0"/>
              </a:spcAft>
              <a:buFont typeface="Symbol" pitchFamily="2" charset="2"/>
              <a:buChar char=""/>
            </a:pPr>
            <a:r>
              <a:rPr lang="en-US" sz="2100" dirty="0">
                <a:effectLst/>
                <a:latin typeface="Calibri" panose="020F0502020204030204" pitchFamily="34" charset="0"/>
                <a:ea typeface="Calibri" panose="020F0502020204030204" pitchFamily="34" charset="0"/>
                <a:cs typeface="Times New Roman" panose="02020603050405020304" pitchFamily="18" charset="0"/>
              </a:rPr>
              <a:t>Construction of Town Pickleball courts was the number one priority for the Parks &amp; Recreation Commission in the Town Capital budget for the 2022-2023 Budget.</a:t>
            </a:r>
          </a:p>
          <a:p>
            <a:pPr marL="342900" marR="0" lvl="0" indent="-342900">
              <a:lnSpc>
                <a:spcPct val="115000"/>
              </a:lnSpc>
              <a:spcBef>
                <a:spcPts val="0"/>
              </a:spcBef>
              <a:spcAft>
                <a:spcPts val="0"/>
              </a:spcAft>
              <a:buFont typeface="Symbol" pitchFamily="2" charset="2"/>
              <a:buChar char=""/>
            </a:pPr>
            <a:r>
              <a:rPr lang="en-US" sz="2100" dirty="0">
                <a:effectLst/>
                <a:latin typeface="Calibri" panose="020F0502020204030204" pitchFamily="34" charset="0"/>
                <a:ea typeface="Calibri" panose="020F0502020204030204" pitchFamily="34" charset="0"/>
                <a:cs typeface="Times New Roman" panose="02020603050405020304" pitchFamily="18" charset="0"/>
              </a:rPr>
              <a:t>Pickleball is the fastest growing sport in the country.</a:t>
            </a:r>
          </a:p>
          <a:p>
            <a:pPr marL="342900" marR="0" lvl="0" indent="-342900">
              <a:lnSpc>
                <a:spcPct val="115000"/>
              </a:lnSpc>
              <a:spcBef>
                <a:spcPts val="0"/>
              </a:spcBef>
              <a:spcAft>
                <a:spcPts val="0"/>
              </a:spcAft>
              <a:buFont typeface="Symbol" pitchFamily="2" charset="2"/>
              <a:buChar char=""/>
            </a:pPr>
            <a:r>
              <a:rPr lang="en-US" sz="2100" dirty="0">
                <a:effectLst/>
                <a:latin typeface="Calibri" panose="020F0502020204030204" pitchFamily="34" charset="0"/>
                <a:ea typeface="Calibri" panose="020F0502020204030204" pitchFamily="34" charset="0"/>
                <a:cs typeface="Times New Roman" panose="02020603050405020304" pitchFamily="18" charset="0"/>
              </a:rPr>
              <a:t>The Town received ARPA funds for various needed Town projects.</a:t>
            </a:r>
          </a:p>
          <a:p>
            <a:pPr marL="342900" marR="0" lvl="0" indent="-342900">
              <a:lnSpc>
                <a:spcPct val="115000"/>
              </a:lnSpc>
              <a:spcBef>
                <a:spcPts val="0"/>
              </a:spcBef>
              <a:spcAft>
                <a:spcPts val="0"/>
              </a:spcAft>
              <a:buFont typeface="Symbol" pitchFamily="2" charset="2"/>
              <a:buChar char=""/>
            </a:pPr>
            <a:r>
              <a:rPr lang="en-US" sz="2100" dirty="0">
                <a:effectLst/>
                <a:latin typeface="Calibri" panose="020F0502020204030204" pitchFamily="34" charset="0"/>
                <a:ea typeface="Calibri" panose="020F0502020204030204" pitchFamily="34" charset="0"/>
                <a:cs typeface="Times New Roman" panose="02020603050405020304" pitchFamily="18" charset="0"/>
              </a:rPr>
              <a:t>The Town BOS and BOF approved the distribution of ARPA funding which included Pickle ball courts.</a:t>
            </a:r>
          </a:p>
          <a:p>
            <a:pPr marL="342900" marR="0" lvl="0" indent="-342900">
              <a:lnSpc>
                <a:spcPct val="115000"/>
              </a:lnSpc>
              <a:spcBef>
                <a:spcPts val="0"/>
              </a:spcBef>
              <a:spcAft>
                <a:spcPts val="0"/>
              </a:spcAft>
              <a:buFont typeface="Symbol" pitchFamily="2" charset="2"/>
              <a:buChar char=""/>
            </a:pPr>
            <a:r>
              <a:rPr lang="en-US" sz="2100" dirty="0">
                <a:effectLst/>
                <a:latin typeface="Calibri" panose="020F0502020204030204" pitchFamily="34" charset="0"/>
                <a:ea typeface="Calibri" panose="020F0502020204030204" pitchFamily="34" charset="0"/>
                <a:cs typeface="Times New Roman" panose="02020603050405020304" pitchFamily="18" charset="0"/>
              </a:rPr>
              <a:t>The ARPA projects were then approved by the Special Town Meeting machine ballot vote in June 2022.</a:t>
            </a:r>
          </a:p>
          <a:p>
            <a:pPr marL="342900" marR="0" lvl="0" indent="-342900">
              <a:lnSpc>
                <a:spcPct val="115000"/>
              </a:lnSpc>
              <a:spcBef>
                <a:spcPts val="0"/>
              </a:spcBef>
              <a:spcAft>
                <a:spcPts val="0"/>
              </a:spcAft>
              <a:buFont typeface="Symbol" pitchFamily="2" charset="2"/>
              <a:buChar char=""/>
            </a:pPr>
            <a:r>
              <a:rPr lang="en-US" sz="2100" dirty="0">
                <a:latin typeface="Calibri" panose="020F0502020204030204" pitchFamily="34" charset="0"/>
                <a:ea typeface="Calibri" panose="020F0502020204030204" pitchFamily="34" charset="0"/>
                <a:cs typeface="Times New Roman" panose="02020603050405020304" pitchFamily="18" charset="0"/>
              </a:rPr>
              <a:t>Any costs outside the ARPA funds will be paid for by the Enterprise Fund.</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itchFamily="2" charset="2"/>
              <a:buChar char=""/>
            </a:pP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23158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6E4011-79F1-894E-A263-6A890B64657D}"/>
              </a:ext>
            </a:extLst>
          </p:cNvPr>
          <p:cNvSpPr>
            <a:spLocks noGrp="1"/>
          </p:cNvSpPr>
          <p:nvPr>
            <p:ph type="title"/>
          </p:nvPr>
        </p:nvSpPr>
        <p:spPr/>
        <p:txBody>
          <a:bodyPr/>
          <a:lstStyle/>
          <a:p>
            <a:r>
              <a:rPr lang="en-US" dirty="0"/>
              <a:t>History: Why the onion Barn? </a:t>
            </a:r>
          </a:p>
        </p:txBody>
      </p:sp>
      <p:sp>
        <p:nvSpPr>
          <p:cNvPr id="3" name="Content Placeholder 2">
            <a:extLst>
              <a:ext uri="{FF2B5EF4-FFF2-40B4-BE49-F238E27FC236}">
                <a16:creationId xmlns="" xmlns:a16="http://schemas.microsoft.com/office/drawing/2014/main" id="{FF1D46F6-5418-0649-85B5-991DCEC0602B}"/>
              </a:ext>
            </a:extLst>
          </p:cNvPr>
          <p:cNvSpPr>
            <a:spLocks noGrp="1"/>
          </p:cNvSpPr>
          <p:nvPr>
            <p:ph idx="1"/>
          </p:nvPr>
        </p:nvSpPr>
        <p:spPr>
          <a:xfrm>
            <a:off x="1251678" y="1562101"/>
            <a:ext cx="10178322" cy="5143500"/>
          </a:xfrm>
        </p:spPr>
        <p:txBody>
          <a:bodyPr>
            <a:normAutofit fontScale="55000" lnSpcReduction="20000"/>
          </a:bodyPr>
          <a:lstStyle/>
          <a:p>
            <a:pPr marL="342900" marR="0" lvl="0" indent="-342900">
              <a:lnSpc>
                <a:spcPct val="115000"/>
              </a:lnSpc>
              <a:spcBef>
                <a:spcPts val="0"/>
              </a:spcBef>
              <a:spcAft>
                <a:spcPts val="0"/>
              </a:spcAft>
              <a:buFont typeface="Symbol" pitchFamily="2" charset="2"/>
              <a:buChar char=""/>
            </a:pPr>
            <a:r>
              <a:rPr lang="en-US" sz="3400" dirty="0">
                <a:effectLst/>
                <a:latin typeface="Calibri" panose="020F0502020204030204" pitchFamily="34" charset="0"/>
                <a:ea typeface="Calibri" panose="020F0502020204030204" pitchFamily="34" charset="0"/>
                <a:cs typeface="Times New Roman" panose="02020603050405020304" pitchFamily="18" charset="0"/>
              </a:rPr>
              <a:t>The Parks &amp; Recreation Commission and Department searched for locations where the Pickleball courts could be constructed. Various parcels were studied and were deemed potentially inappropriate due to either the future planning needs of the Facilities Optimization committee (Playground area at the Board of Education Administration building property) or the proximity to wetlands or flood plains (</a:t>
            </a:r>
            <a:r>
              <a:rPr lang="en-US" sz="3400" dirty="0" err="1">
                <a:effectLst/>
                <a:latin typeface="Calibri" panose="020F0502020204030204" pitchFamily="34" charset="0"/>
                <a:ea typeface="Calibri" panose="020F0502020204030204" pitchFamily="34" charset="0"/>
                <a:cs typeface="Times New Roman" panose="02020603050405020304" pitchFamily="18" charset="0"/>
              </a:rPr>
              <a:t>Bisceglie</a:t>
            </a:r>
            <a:r>
              <a:rPr lang="en-US" sz="3400" dirty="0">
                <a:effectLst/>
                <a:latin typeface="Calibri" panose="020F0502020204030204" pitchFamily="34" charset="0"/>
                <a:ea typeface="Calibri" panose="020F0502020204030204" pitchFamily="34" charset="0"/>
                <a:cs typeface="Times New Roman" panose="02020603050405020304" pitchFamily="18" charset="0"/>
              </a:rPr>
              <a:t>- Scribner Park).</a:t>
            </a:r>
          </a:p>
          <a:p>
            <a:pPr marL="342900" marR="0" lvl="0" indent="-342900">
              <a:lnSpc>
                <a:spcPct val="115000"/>
              </a:lnSpc>
              <a:spcBef>
                <a:spcPts val="0"/>
              </a:spcBef>
              <a:spcAft>
                <a:spcPts val="0"/>
              </a:spcAft>
              <a:buFont typeface="Symbol" pitchFamily="2" charset="2"/>
              <a:buChar char=""/>
            </a:pPr>
            <a:r>
              <a:rPr lang="en-US" sz="3400" dirty="0">
                <a:effectLst/>
                <a:latin typeface="Calibri" panose="020F0502020204030204" pitchFamily="34" charset="0"/>
                <a:ea typeface="Calibri" panose="020F0502020204030204" pitchFamily="34" charset="0"/>
                <a:cs typeface="Times New Roman" panose="02020603050405020304" pitchFamily="18" charset="0"/>
              </a:rPr>
              <a:t>Other areas were deemed to not have parking capability and needed too much groundwork to clear. ( property between </a:t>
            </a:r>
            <a:r>
              <a:rPr lang="en-US" sz="3400" dirty="0" err="1">
                <a:effectLst/>
                <a:latin typeface="Calibri" panose="020F0502020204030204" pitchFamily="34" charset="0"/>
                <a:ea typeface="Calibri" panose="020F0502020204030204" pitchFamily="34" charset="0"/>
                <a:cs typeface="Times New Roman" panose="02020603050405020304" pitchFamily="18" charset="0"/>
              </a:rPr>
              <a:t>Hurlbutt</a:t>
            </a:r>
            <a:r>
              <a:rPr lang="en-US" sz="3400" dirty="0">
                <a:effectLst/>
                <a:latin typeface="Calibri" panose="020F0502020204030204" pitchFamily="34" charset="0"/>
                <a:ea typeface="Calibri" panose="020F0502020204030204" pitchFamily="34" charset="0"/>
                <a:cs typeface="Times New Roman" panose="02020603050405020304" pitchFamily="18" charset="0"/>
              </a:rPr>
              <a:t> core building and the </a:t>
            </a:r>
            <a:r>
              <a:rPr lang="en-US" sz="3400" dirty="0" err="1">
                <a:effectLst/>
                <a:latin typeface="Calibri" panose="020F0502020204030204" pitchFamily="34" charset="0"/>
                <a:ea typeface="Calibri" panose="020F0502020204030204" pitchFamily="34" charset="0"/>
                <a:cs typeface="Times New Roman" panose="02020603050405020304" pitchFamily="18" charset="0"/>
              </a:rPr>
              <a:t>Norfield</a:t>
            </a:r>
            <a:r>
              <a:rPr lang="en-US" sz="3400" dirty="0">
                <a:effectLst/>
                <a:latin typeface="Calibri" panose="020F0502020204030204" pitchFamily="34" charset="0"/>
                <a:ea typeface="Calibri" panose="020F0502020204030204" pitchFamily="34" charset="0"/>
                <a:cs typeface="Times New Roman" panose="02020603050405020304" pitchFamily="18" charset="0"/>
              </a:rPr>
              <a:t> Church)</a:t>
            </a:r>
          </a:p>
          <a:p>
            <a:pPr marL="342900" marR="0" lvl="0" indent="-342900">
              <a:lnSpc>
                <a:spcPct val="115000"/>
              </a:lnSpc>
              <a:spcBef>
                <a:spcPts val="0"/>
              </a:spcBef>
              <a:spcAft>
                <a:spcPts val="0"/>
              </a:spcAft>
              <a:buFont typeface="Symbol" pitchFamily="2" charset="2"/>
              <a:buChar char=""/>
            </a:pPr>
            <a:r>
              <a:rPr lang="en-US" sz="3400" dirty="0">
                <a:effectLst/>
                <a:latin typeface="Calibri" panose="020F0502020204030204" pitchFamily="34" charset="0"/>
                <a:ea typeface="Calibri" panose="020F0502020204030204" pitchFamily="34" charset="0"/>
                <a:cs typeface="Times New Roman" panose="02020603050405020304" pitchFamily="18" charset="0"/>
              </a:rPr>
              <a:t>The proposed Location was identified in to be the grass area at the Onion Barn that has adequate parking in place  and was located in a central proximity to the Town Hall, School fields ,The Parks &amp; Recreation Department and the Senior Center.</a:t>
            </a:r>
          </a:p>
          <a:p>
            <a:pPr marL="342900" marR="0" lvl="0" indent="-342900">
              <a:lnSpc>
                <a:spcPct val="115000"/>
              </a:lnSpc>
              <a:spcBef>
                <a:spcPts val="0"/>
              </a:spcBef>
              <a:spcAft>
                <a:spcPts val="0"/>
              </a:spcAft>
              <a:buFont typeface="Symbol" pitchFamily="2" charset="2"/>
              <a:buChar char=""/>
            </a:pPr>
            <a:r>
              <a:rPr lang="en-US" sz="3400" dirty="0">
                <a:effectLst/>
                <a:latin typeface="Calibri" panose="020F0502020204030204" pitchFamily="34" charset="0"/>
                <a:ea typeface="Calibri" panose="020F0502020204030204" pitchFamily="34" charset="0"/>
                <a:cs typeface="Times New Roman" panose="02020603050405020304" pitchFamily="18" charset="0"/>
              </a:rPr>
              <a:t>The Onion Barn has a flat grass area currently which is surrounded by split rail fence and is not used for any specific purpose which will house the exact dimensions needed for two courts to be constructed.</a:t>
            </a:r>
          </a:p>
          <a:p>
            <a:pPr marL="342900" marR="0" lvl="0" indent="-342900">
              <a:lnSpc>
                <a:spcPct val="115000"/>
              </a:lnSpc>
              <a:spcBef>
                <a:spcPts val="0"/>
              </a:spcBef>
              <a:spcAft>
                <a:spcPts val="0"/>
              </a:spcAft>
              <a:buFont typeface="Symbol" pitchFamily="2" charset="2"/>
              <a:buChar char=""/>
            </a:pPr>
            <a:r>
              <a:rPr lang="en-US" sz="3400" dirty="0">
                <a:effectLst/>
                <a:latin typeface="Calibri" panose="020F0502020204030204" pitchFamily="34" charset="0"/>
                <a:ea typeface="Calibri" panose="020F0502020204030204" pitchFamily="34" charset="0"/>
                <a:cs typeface="Times New Roman" panose="02020603050405020304" pitchFamily="18" charset="0"/>
              </a:rPr>
              <a:t>A section of the blacktop parking lot where the food pantry once stood will be removed  and grass planted to remediate any run off from the upper parking lot.</a:t>
            </a:r>
          </a:p>
          <a:p>
            <a:pPr marL="342900" marR="0" lvl="0" indent="-342900">
              <a:lnSpc>
                <a:spcPct val="115000"/>
              </a:lnSpc>
              <a:spcBef>
                <a:spcPts val="0"/>
              </a:spcBef>
              <a:spcAft>
                <a:spcPts val="0"/>
              </a:spcAft>
              <a:buFont typeface="Symbol" pitchFamily="2" charset="2"/>
              <a:buChar char=""/>
            </a:pPr>
            <a:r>
              <a:rPr lang="en-US" sz="3400" dirty="0">
                <a:effectLst/>
                <a:latin typeface="Calibri" panose="020F0502020204030204" pitchFamily="34" charset="0"/>
                <a:ea typeface="Calibri" panose="020F0502020204030204" pitchFamily="34" charset="0"/>
                <a:cs typeface="Times New Roman" panose="02020603050405020304" pitchFamily="18" charset="0"/>
              </a:rPr>
              <a:t>Weston Parks &amp; Recreation will maintain the courts and two portable aluminum bench seating areas will be provided for the facility.</a:t>
            </a:r>
          </a:p>
          <a:p>
            <a:pPr marL="342900" marR="0" lvl="0" indent="-342900">
              <a:lnSpc>
                <a:spcPct val="115000"/>
              </a:lnSpc>
              <a:spcBef>
                <a:spcPts val="0"/>
              </a:spcBef>
              <a:spcAft>
                <a:spcPts val="1000"/>
              </a:spcAft>
              <a:buFont typeface="Symbol" pitchFamily="2" charset="2"/>
              <a:buChar char=""/>
            </a:pPr>
            <a:r>
              <a:rPr lang="en-US" sz="3400" dirty="0">
                <a:effectLst/>
                <a:latin typeface="Calibri" panose="020F0502020204030204" pitchFamily="34" charset="0"/>
                <a:ea typeface="Calibri" panose="020F0502020204030204" pitchFamily="34" charset="0"/>
                <a:cs typeface="Times New Roman" panose="02020603050405020304" pitchFamily="18" charset="0"/>
              </a:rPr>
              <a:t>The Town will provide screening to limit the visibility of the courts from the road.</a:t>
            </a:r>
          </a:p>
        </p:txBody>
      </p:sp>
    </p:spTree>
    <p:extLst>
      <p:ext uri="{BB962C8B-B14F-4D97-AF65-F5344CB8AC3E}">
        <p14:creationId xmlns:p14="http://schemas.microsoft.com/office/powerpoint/2010/main" val="568948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1D4369-D756-D345-82D6-337BF2EA362C}"/>
              </a:ext>
            </a:extLst>
          </p:cNvPr>
          <p:cNvSpPr>
            <a:spLocks noGrp="1"/>
          </p:cNvSpPr>
          <p:nvPr>
            <p:ph type="title"/>
          </p:nvPr>
        </p:nvSpPr>
        <p:spPr>
          <a:xfrm>
            <a:off x="1302479" y="289507"/>
            <a:ext cx="4166988" cy="1353026"/>
          </a:xfrm>
        </p:spPr>
        <p:txBody>
          <a:bodyPr anchor="t">
            <a:normAutofit/>
          </a:bodyPr>
          <a:lstStyle/>
          <a:p>
            <a:r>
              <a:rPr lang="en-US" sz="4000" dirty="0"/>
              <a:t>Pickle ball courts</a:t>
            </a:r>
          </a:p>
        </p:txBody>
      </p:sp>
      <p:sp>
        <p:nvSpPr>
          <p:cNvPr id="9" name="Content Placeholder 8">
            <a:extLst>
              <a:ext uri="{FF2B5EF4-FFF2-40B4-BE49-F238E27FC236}">
                <a16:creationId xmlns="" xmlns:a16="http://schemas.microsoft.com/office/drawing/2014/main" id="{7F01D32A-7C04-8563-9B1A-C6920608785E}"/>
              </a:ext>
            </a:extLst>
          </p:cNvPr>
          <p:cNvSpPr>
            <a:spLocks noGrp="1"/>
          </p:cNvSpPr>
          <p:nvPr>
            <p:ph idx="1"/>
          </p:nvPr>
        </p:nvSpPr>
        <p:spPr>
          <a:xfrm>
            <a:off x="1036345" y="1930401"/>
            <a:ext cx="5253061" cy="4584312"/>
          </a:xfrm>
        </p:spPr>
        <p:txBody>
          <a:bodyPr>
            <a:noAutofit/>
          </a:bodyPr>
          <a:lstStyle/>
          <a:p>
            <a:r>
              <a:rPr lang="en-US" sz="1800" dirty="0">
                <a:effectLst/>
                <a:latin typeface="Helvetica Neue" panose="02000503000000020004" pitchFamily="2" charset="0"/>
              </a:rPr>
              <a:t>The project area is surrounded by the onion barn, gravel parking, woodland, and a paved municipal parking lot. </a:t>
            </a:r>
          </a:p>
          <a:p>
            <a:r>
              <a:rPr lang="en-US" sz="1800" dirty="0">
                <a:effectLst/>
                <a:latin typeface="Helvetica Neue" panose="02000503000000020004" pitchFamily="2" charset="0"/>
              </a:rPr>
              <a:t>The proposed site development includes the construction of a new 66' x 66' pickleball courts in an area that currently exists as lawn. </a:t>
            </a:r>
          </a:p>
          <a:p>
            <a:r>
              <a:rPr lang="en-US" sz="1800" dirty="0">
                <a:effectLst/>
                <a:latin typeface="Helvetica Neue" panose="02000503000000020004" pitchFamily="2" charset="0"/>
              </a:rPr>
              <a:t>The courts will be surrounded by a chain link perimeter fence with wind screen mesh. </a:t>
            </a:r>
          </a:p>
          <a:p>
            <a:r>
              <a:rPr lang="en-US" sz="1800" dirty="0">
                <a:effectLst/>
                <a:latin typeface="Helvetica Neue" panose="02000503000000020004" pitchFamily="2" charset="0"/>
              </a:rPr>
              <a:t>To facilitate the pickleball courts a portion of the gravel parking lot will need to be removed and the emergency gravel access drive will need to be relocated. </a:t>
            </a:r>
          </a:p>
          <a:p>
            <a:r>
              <a:rPr lang="en-US" sz="1800" dirty="0">
                <a:effectLst/>
                <a:latin typeface="Helvetica Neue" panose="02000503000000020004" pitchFamily="2" charset="0"/>
              </a:rPr>
              <a:t>Evergreen screening trees are proposed to screen the courts from Weston Road. </a:t>
            </a:r>
          </a:p>
        </p:txBody>
      </p:sp>
      <p:pic>
        <p:nvPicPr>
          <p:cNvPr id="5" name="Content Placeholder 4" descr="Chart, treemap chart&#10;&#10;Description automatically generated">
            <a:extLst>
              <a:ext uri="{FF2B5EF4-FFF2-40B4-BE49-F238E27FC236}">
                <a16:creationId xmlns="" xmlns:a16="http://schemas.microsoft.com/office/drawing/2014/main" id="{27B0C5E9-2394-BF46-B884-3044118254BE}"/>
              </a:ext>
            </a:extLst>
          </p:cNvPr>
          <p:cNvPicPr>
            <a:picLocks noChangeAspect="1"/>
          </p:cNvPicPr>
          <p:nvPr/>
        </p:nvPicPr>
        <p:blipFill rotWithShape="1">
          <a:blip r:embed="rId2"/>
          <a:srcRect l="21391" r="21640" b="7402"/>
          <a:stretch/>
        </p:blipFill>
        <p:spPr>
          <a:xfrm>
            <a:off x="6278539" y="615863"/>
            <a:ext cx="5253061" cy="5179960"/>
          </a:xfrm>
          <a:prstGeom prst="rect">
            <a:avLst/>
          </a:prstGeom>
        </p:spPr>
      </p:pic>
    </p:spTree>
    <p:extLst>
      <p:ext uri="{BB962C8B-B14F-4D97-AF65-F5344CB8AC3E}">
        <p14:creationId xmlns:p14="http://schemas.microsoft.com/office/powerpoint/2010/main" val="3189509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6" name="Rectangle 9">
            <a:extLst>
              <a:ext uri="{FF2B5EF4-FFF2-40B4-BE49-F238E27FC236}">
                <a16:creationId xmlns="" xmlns:a16="http://schemas.microsoft.com/office/drawing/2014/main" id="{415DEDD7-7B31-4EF1-B7C7-5AEE3208C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1" y="0"/>
            <a:ext cx="1219199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4B87F9F4-A82B-CF47-B18C-D83C63AA72B7}"/>
              </a:ext>
            </a:extLst>
          </p:cNvPr>
          <p:cNvSpPr>
            <a:spLocks noGrp="1"/>
          </p:cNvSpPr>
          <p:nvPr>
            <p:ph type="ctrTitle"/>
          </p:nvPr>
        </p:nvSpPr>
        <p:spPr>
          <a:xfrm>
            <a:off x="644849" y="954923"/>
            <a:ext cx="5875694" cy="4504620"/>
          </a:xfrm>
        </p:spPr>
        <p:txBody>
          <a:bodyPr>
            <a:normAutofit/>
          </a:bodyPr>
          <a:lstStyle/>
          <a:p>
            <a:r>
              <a:rPr lang="en-US" sz="9600" dirty="0"/>
              <a:t>Thank you</a:t>
            </a:r>
          </a:p>
        </p:txBody>
      </p:sp>
      <p:sp>
        <p:nvSpPr>
          <p:cNvPr id="3" name="Subtitle 2">
            <a:extLst>
              <a:ext uri="{FF2B5EF4-FFF2-40B4-BE49-F238E27FC236}">
                <a16:creationId xmlns="" xmlns:a16="http://schemas.microsoft.com/office/drawing/2014/main" id="{A2711B5F-8843-254E-8DFC-835B0AF79C90}"/>
              </a:ext>
            </a:extLst>
          </p:cNvPr>
          <p:cNvSpPr>
            <a:spLocks noGrp="1"/>
          </p:cNvSpPr>
          <p:nvPr>
            <p:ph type="subTitle" idx="1"/>
          </p:nvPr>
        </p:nvSpPr>
        <p:spPr>
          <a:xfrm>
            <a:off x="643157" y="5572664"/>
            <a:ext cx="5877385" cy="841803"/>
          </a:xfrm>
        </p:spPr>
        <p:txBody>
          <a:bodyPr>
            <a:normAutofit/>
          </a:bodyPr>
          <a:lstStyle/>
          <a:p>
            <a:r>
              <a:rPr lang="en-US" dirty="0">
                <a:solidFill>
                  <a:schemeClr val="bg2"/>
                </a:solidFill>
              </a:rPr>
              <a:t>Weston Parks &amp; Recreation Commission</a:t>
            </a:r>
          </a:p>
        </p:txBody>
      </p:sp>
      <p:sp>
        <p:nvSpPr>
          <p:cNvPr id="17" name="Freeform: Shape 11">
            <a:extLst>
              <a:ext uri="{FF2B5EF4-FFF2-40B4-BE49-F238E27FC236}">
                <a16:creationId xmlns="" xmlns:a16="http://schemas.microsoft.com/office/drawing/2014/main" id="{3242CC7A-3D6E-47A4-B9D1-8609784598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766174" y="0"/>
            <a:ext cx="5282519" cy="6858000"/>
          </a:xfrm>
          <a:custGeom>
            <a:avLst/>
            <a:gdLst>
              <a:gd name="connsiteX0" fmla="*/ 189795 w 5282519"/>
              <a:gd name="connsiteY0" fmla="*/ 0 h 6858000"/>
              <a:gd name="connsiteX1" fmla="*/ 5282519 w 5282519"/>
              <a:gd name="connsiteY1" fmla="*/ 0 h 6858000"/>
              <a:gd name="connsiteX2" fmla="*/ 5282519 w 5282519"/>
              <a:gd name="connsiteY2" fmla="*/ 6858000 h 6858000"/>
              <a:gd name="connsiteX3" fmla="*/ 189795 w 5282519"/>
              <a:gd name="connsiteY3" fmla="*/ 6858000 h 6858000"/>
              <a:gd name="connsiteX4" fmla="*/ 184756 w 5282519"/>
              <a:gd name="connsiteY4" fmla="*/ 6791325 h 6858000"/>
              <a:gd name="connsiteX5" fmla="*/ 176358 w 5282519"/>
              <a:gd name="connsiteY5" fmla="*/ 6735762 h 6858000"/>
              <a:gd name="connsiteX6" fmla="*/ 166281 w 5282519"/>
              <a:gd name="connsiteY6" fmla="*/ 6683375 h 6858000"/>
              <a:gd name="connsiteX7" fmla="*/ 149485 w 5282519"/>
              <a:gd name="connsiteY7" fmla="*/ 6640512 h 6858000"/>
              <a:gd name="connsiteX8" fmla="*/ 132689 w 5282519"/>
              <a:gd name="connsiteY8" fmla="*/ 6597650 h 6858000"/>
              <a:gd name="connsiteX9" fmla="*/ 112534 w 5282519"/>
              <a:gd name="connsiteY9" fmla="*/ 6561137 h 6858000"/>
              <a:gd name="connsiteX10" fmla="*/ 92379 w 5282519"/>
              <a:gd name="connsiteY10" fmla="*/ 6523037 h 6858000"/>
              <a:gd name="connsiteX11" fmla="*/ 73903 w 5282519"/>
              <a:gd name="connsiteY11" fmla="*/ 6488112 h 6858000"/>
              <a:gd name="connsiteX12" fmla="*/ 55427 w 5282519"/>
              <a:gd name="connsiteY12" fmla="*/ 6448425 h 6858000"/>
              <a:gd name="connsiteX13" fmla="*/ 38632 w 5282519"/>
              <a:gd name="connsiteY13" fmla="*/ 6407150 h 6858000"/>
              <a:gd name="connsiteX14" fmla="*/ 23515 w 5282519"/>
              <a:gd name="connsiteY14" fmla="*/ 6361112 h 6858000"/>
              <a:gd name="connsiteX15" fmla="*/ 11758 w 5282519"/>
              <a:gd name="connsiteY15" fmla="*/ 6311900 h 6858000"/>
              <a:gd name="connsiteX16" fmla="*/ 3359 w 5282519"/>
              <a:gd name="connsiteY16" fmla="*/ 6251575 h 6858000"/>
              <a:gd name="connsiteX17" fmla="*/ 0 w 5282519"/>
              <a:gd name="connsiteY17" fmla="*/ 6183312 h 6858000"/>
              <a:gd name="connsiteX18" fmla="*/ 3359 w 5282519"/>
              <a:gd name="connsiteY18" fmla="*/ 6113462 h 6858000"/>
              <a:gd name="connsiteX19" fmla="*/ 11758 w 5282519"/>
              <a:gd name="connsiteY19" fmla="*/ 6056312 h 6858000"/>
              <a:gd name="connsiteX20" fmla="*/ 23515 w 5282519"/>
              <a:gd name="connsiteY20" fmla="*/ 6003925 h 6858000"/>
              <a:gd name="connsiteX21" fmla="*/ 38632 w 5282519"/>
              <a:gd name="connsiteY21" fmla="*/ 5956300 h 6858000"/>
              <a:gd name="connsiteX22" fmla="*/ 55427 w 5282519"/>
              <a:gd name="connsiteY22" fmla="*/ 5915025 h 6858000"/>
              <a:gd name="connsiteX23" fmla="*/ 75583 w 5282519"/>
              <a:gd name="connsiteY23" fmla="*/ 5876925 h 6858000"/>
              <a:gd name="connsiteX24" fmla="*/ 95738 w 5282519"/>
              <a:gd name="connsiteY24" fmla="*/ 5840412 h 6858000"/>
              <a:gd name="connsiteX25" fmla="*/ 115893 w 5282519"/>
              <a:gd name="connsiteY25" fmla="*/ 5802312 h 6858000"/>
              <a:gd name="connsiteX26" fmla="*/ 134368 w 5282519"/>
              <a:gd name="connsiteY26" fmla="*/ 5762625 h 6858000"/>
              <a:gd name="connsiteX27" fmla="*/ 152844 w 5282519"/>
              <a:gd name="connsiteY27" fmla="*/ 5721350 h 6858000"/>
              <a:gd name="connsiteX28" fmla="*/ 167960 w 5282519"/>
              <a:gd name="connsiteY28" fmla="*/ 5675312 h 6858000"/>
              <a:gd name="connsiteX29" fmla="*/ 178038 w 5282519"/>
              <a:gd name="connsiteY29" fmla="*/ 5622925 h 6858000"/>
              <a:gd name="connsiteX30" fmla="*/ 188115 w 5282519"/>
              <a:gd name="connsiteY30" fmla="*/ 5562600 h 6858000"/>
              <a:gd name="connsiteX31" fmla="*/ 189795 w 5282519"/>
              <a:gd name="connsiteY31" fmla="*/ 5494337 h 6858000"/>
              <a:gd name="connsiteX32" fmla="*/ 188115 w 5282519"/>
              <a:gd name="connsiteY32" fmla="*/ 5426075 h 6858000"/>
              <a:gd name="connsiteX33" fmla="*/ 178038 w 5282519"/>
              <a:gd name="connsiteY33" fmla="*/ 5365750 h 6858000"/>
              <a:gd name="connsiteX34" fmla="*/ 167960 w 5282519"/>
              <a:gd name="connsiteY34" fmla="*/ 5313362 h 6858000"/>
              <a:gd name="connsiteX35" fmla="*/ 152844 w 5282519"/>
              <a:gd name="connsiteY35" fmla="*/ 5268912 h 6858000"/>
              <a:gd name="connsiteX36" fmla="*/ 134368 w 5282519"/>
              <a:gd name="connsiteY36" fmla="*/ 5226050 h 6858000"/>
              <a:gd name="connsiteX37" fmla="*/ 115893 w 5282519"/>
              <a:gd name="connsiteY37" fmla="*/ 5186362 h 6858000"/>
              <a:gd name="connsiteX38" fmla="*/ 95738 w 5282519"/>
              <a:gd name="connsiteY38" fmla="*/ 5149850 h 6858000"/>
              <a:gd name="connsiteX39" fmla="*/ 75583 w 5282519"/>
              <a:gd name="connsiteY39" fmla="*/ 5114925 h 6858000"/>
              <a:gd name="connsiteX40" fmla="*/ 55427 w 5282519"/>
              <a:gd name="connsiteY40" fmla="*/ 5075237 h 6858000"/>
              <a:gd name="connsiteX41" fmla="*/ 38632 w 5282519"/>
              <a:gd name="connsiteY41" fmla="*/ 5033962 h 6858000"/>
              <a:gd name="connsiteX42" fmla="*/ 23515 w 5282519"/>
              <a:gd name="connsiteY42" fmla="*/ 4987925 h 6858000"/>
              <a:gd name="connsiteX43" fmla="*/ 11758 w 5282519"/>
              <a:gd name="connsiteY43" fmla="*/ 4935537 h 6858000"/>
              <a:gd name="connsiteX44" fmla="*/ 3359 w 5282519"/>
              <a:gd name="connsiteY44" fmla="*/ 4875212 h 6858000"/>
              <a:gd name="connsiteX45" fmla="*/ 0 w 5282519"/>
              <a:gd name="connsiteY45" fmla="*/ 4806950 h 6858000"/>
              <a:gd name="connsiteX46" fmla="*/ 3359 w 5282519"/>
              <a:gd name="connsiteY46" fmla="*/ 4738687 h 6858000"/>
              <a:gd name="connsiteX47" fmla="*/ 11758 w 5282519"/>
              <a:gd name="connsiteY47" fmla="*/ 4678362 h 6858000"/>
              <a:gd name="connsiteX48" fmla="*/ 23515 w 5282519"/>
              <a:gd name="connsiteY48" fmla="*/ 4625975 h 6858000"/>
              <a:gd name="connsiteX49" fmla="*/ 38632 w 5282519"/>
              <a:gd name="connsiteY49" fmla="*/ 4579937 h 6858000"/>
              <a:gd name="connsiteX50" fmla="*/ 55427 w 5282519"/>
              <a:gd name="connsiteY50" fmla="*/ 4537075 h 6858000"/>
              <a:gd name="connsiteX51" fmla="*/ 75583 w 5282519"/>
              <a:gd name="connsiteY51" fmla="*/ 4498975 h 6858000"/>
              <a:gd name="connsiteX52" fmla="*/ 115893 w 5282519"/>
              <a:gd name="connsiteY52" fmla="*/ 4424362 h 6858000"/>
              <a:gd name="connsiteX53" fmla="*/ 134368 w 5282519"/>
              <a:gd name="connsiteY53" fmla="*/ 4386262 h 6858000"/>
              <a:gd name="connsiteX54" fmla="*/ 152844 w 5282519"/>
              <a:gd name="connsiteY54" fmla="*/ 4343400 h 6858000"/>
              <a:gd name="connsiteX55" fmla="*/ 167960 w 5282519"/>
              <a:gd name="connsiteY55" fmla="*/ 4297362 h 6858000"/>
              <a:gd name="connsiteX56" fmla="*/ 178038 w 5282519"/>
              <a:gd name="connsiteY56" fmla="*/ 4244975 h 6858000"/>
              <a:gd name="connsiteX57" fmla="*/ 188115 w 5282519"/>
              <a:gd name="connsiteY57" fmla="*/ 4186237 h 6858000"/>
              <a:gd name="connsiteX58" fmla="*/ 189795 w 5282519"/>
              <a:gd name="connsiteY58" fmla="*/ 4116387 h 6858000"/>
              <a:gd name="connsiteX59" fmla="*/ 188115 w 5282519"/>
              <a:gd name="connsiteY59" fmla="*/ 4048125 h 6858000"/>
              <a:gd name="connsiteX60" fmla="*/ 178038 w 5282519"/>
              <a:gd name="connsiteY60" fmla="*/ 3987800 h 6858000"/>
              <a:gd name="connsiteX61" fmla="*/ 167960 w 5282519"/>
              <a:gd name="connsiteY61" fmla="*/ 3935412 h 6858000"/>
              <a:gd name="connsiteX62" fmla="*/ 152844 w 5282519"/>
              <a:gd name="connsiteY62" fmla="*/ 3890962 h 6858000"/>
              <a:gd name="connsiteX63" fmla="*/ 134368 w 5282519"/>
              <a:gd name="connsiteY63" fmla="*/ 3848100 h 6858000"/>
              <a:gd name="connsiteX64" fmla="*/ 115893 w 5282519"/>
              <a:gd name="connsiteY64" fmla="*/ 3811587 h 6858000"/>
              <a:gd name="connsiteX65" fmla="*/ 75583 w 5282519"/>
              <a:gd name="connsiteY65" fmla="*/ 3736975 h 6858000"/>
              <a:gd name="connsiteX66" fmla="*/ 55427 w 5282519"/>
              <a:gd name="connsiteY66" fmla="*/ 3697287 h 6858000"/>
              <a:gd name="connsiteX67" fmla="*/ 38632 w 5282519"/>
              <a:gd name="connsiteY67" fmla="*/ 3656012 h 6858000"/>
              <a:gd name="connsiteX68" fmla="*/ 23515 w 5282519"/>
              <a:gd name="connsiteY68" fmla="*/ 3609975 h 6858000"/>
              <a:gd name="connsiteX69" fmla="*/ 11758 w 5282519"/>
              <a:gd name="connsiteY69" fmla="*/ 3557587 h 6858000"/>
              <a:gd name="connsiteX70" fmla="*/ 3359 w 5282519"/>
              <a:gd name="connsiteY70" fmla="*/ 3497262 h 6858000"/>
              <a:gd name="connsiteX71" fmla="*/ 0 w 5282519"/>
              <a:gd name="connsiteY71" fmla="*/ 3427412 h 6858000"/>
              <a:gd name="connsiteX72" fmla="*/ 3359 w 5282519"/>
              <a:gd name="connsiteY72" fmla="*/ 3360737 h 6858000"/>
              <a:gd name="connsiteX73" fmla="*/ 11758 w 5282519"/>
              <a:gd name="connsiteY73" fmla="*/ 3300412 h 6858000"/>
              <a:gd name="connsiteX74" fmla="*/ 23515 w 5282519"/>
              <a:gd name="connsiteY74" fmla="*/ 3248025 h 6858000"/>
              <a:gd name="connsiteX75" fmla="*/ 38632 w 5282519"/>
              <a:gd name="connsiteY75" fmla="*/ 3201987 h 6858000"/>
              <a:gd name="connsiteX76" fmla="*/ 55427 w 5282519"/>
              <a:gd name="connsiteY76" fmla="*/ 3160712 h 6858000"/>
              <a:gd name="connsiteX77" fmla="*/ 75583 w 5282519"/>
              <a:gd name="connsiteY77" fmla="*/ 3121025 h 6858000"/>
              <a:gd name="connsiteX78" fmla="*/ 95738 w 5282519"/>
              <a:gd name="connsiteY78" fmla="*/ 3084512 h 6858000"/>
              <a:gd name="connsiteX79" fmla="*/ 115893 w 5282519"/>
              <a:gd name="connsiteY79" fmla="*/ 3046412 h 6858000"/>
              <a:gd name="connsiteX80" fmla="*/ 134368 w 5282519"/>
              <a:gd name="connsiteY80" fmla="*/ 3009900 h 6858000"/>
              <a:gd name="connsiteX81" fmla="*/ 152844 w 5282519"/>
              <a:gd name="connsiteY81" fmla="*/ 2967037 h 6858000"/>
              <a:gd name="connsiteX82" fmla="*/ 167960 w 5282519"/>
              <a:gd name="connsiteY82" fmla="*/ 2922587 h 6858000"/>
              <a:gd name="connsiteX83" fmla="*/ 178038 w 5282519"/>
              <a:gd name="connsiteY83" fmla="*/ 2868612 h 6858000"/>
              <a:gd name="connsiteX84" fmla="*/ 188115 w 5282519"/>
              <a:gd name="connsiteY84" fmla="*/ 2809875 h 6858000"/>
              <a:gd name="connsiteX85" fmla="*/ 189795 w 5282519"/>
              <a:gd name="connsiteY85" fmla="*/ 2741612 h 6858000"/>
              <a:gd name="connsiteX86" fmla="*/ 188115 w 5282519"/>
              <a:gd name="connsiteY86" fmla="*/ 2671762 h 6858000"/>
              <a:gd name="connsiteX87" fmla="*/ 178038 w 5282519"/>
              <a:gd name="connsiteY87" fmla="*/ 2613025 h 6858000"/>
              <a:gd name="connsiteX88" fmla="*/ 167960 w 5282519"/>
              <a:gd name="connsiteY88" fmla="*/ 2560637 h 6858000"/>
              <a:gd name="connsiteX89" fmla="*/ 152844 w 5282519"/>
              <a:gd name="connsiteY89" fmla="*/ 2513012 h 6858000"/>
              <a:gd name="connsiteX90" fmla="*/ 134368 w 5282519"/>
              <a:gd name="connsiteY90" fmla="*/ 2471737 h 6858000"/>
              <a:gd name="connsiteX91" fmla="*/ 115893 w 5282519"/>
              <a:gd name="connsiteY91" fmla="*/ 2433637 h 6858000"/>
              <a:gd name="connsiteX92" fmla="*/ 95738 w 5282519"/>
              <a:gd name="connsiteY92" fmla="*/ 2395537 h 6858000"/>
              <a:gd name="connsiteX93" fmla="*/ 75583 w 5282519"/>
              <a:gd name="connsiteY93" fmla="*/ 2359025 h 6858000"/>
              <a:gd name="connsiteX94" fmla="*/ 55427 w 5282519"/>
              <a:gd name="connsiteY94" fmla="*/ 2319337 h 6858000"/>
              <a:gd name="connsiteX95" fmla="*/ 38632 w 5282519"/>
              <a:gd name="connsiteY95" fmla="*/ 2278062 h 6858000"/>
              <a:gd name="connsiteX96" fmla="*/ 23515 w 5282519"/>
              <a:gd name="connsiteY96" fmla="*/ 2232025 h 6858000"/>
              <a:gd name="connsiteX97" fmla="*/ 11758 w 5282519"/>
              <a:gd name="connsiteY97" fmla="*/ 2179637 h 6858000"/>
              <a:gd name="connsiteX98" fmla="*/ 3359 w 5282519"/>
              <a:gd name="connsiteY98" fmla="*/ 2119312 h 6858000"/>
              <a:gd name="connsiteX99" fmla="*/ 0 w 5282519"/>
              <a:gd name="connsiteY99" fmla="*/ 2051050 h 6858000"/>
              <a:gd name="connsiteX100" fmla="*/ 3359 w 5282519"/>
              <a:gd name="connsiteY100" fmla="*/ 1982787 h 6858000"/>
              <a:gd name="connsiteX101" fmla="*/ 11758 w 5282519"/>
              <a:gd name="connsiteY101" fmla="*/ 1922462 h 6858000"/>
              <a:gd name="connsiteX102" fmla="*/ 23515 w 5282519"/>
              <a:gd name="connsiteY102" fmla="*/ 1870075 h 6858000"/>
              <a:gd name="connsiteX103" fmla="*/ 38632 w 5282519"/>
              <a:gd name="connsiteY103" fmla="*/ 1824037 h 6858000"/>
              <a:gd name="connsiteX104" fmla="*/ 55427 w 5282519"/>
              <a:gd name="connsiteY104" fmla="*/ 1782762 h 6858000"/>
              <a:gd name="connsiteX105" fmla="*/ 75583 w 5282519"/>
              <a:gd name="connsiteY105" fmla="*/ 1743075 h 6858000"/>
              <a:gd name="connsiteX106" fmla="*/ 95738 w 5282519"/>
              <a:gd name="connsiteY106" fmla="*/ 1708150 h 6858000"/>
              <a:gd name="connsiteX107" fmla="*/ 115893 w 5282519"/>
              <a:gd name="connsiteY107" fmla="*/ 1671637 h 6858000"/>
              <a:gd name="connsiteX108" fmla="*/ 134368 w 5282519"/>
              <a:gd name="connsiteY108" fmla="*/ 1631950 h 6858000"/>
              <a:gd name="connsiteX109" fmla="*/ 152844 w 5282519"/>
              <a:gd name="connsiteY109" fmla="*/ 1589087 h 6858000"/>
              <a:gd name="connsiteX110" fmla="*/ 167960 w 5282519"/>
              <a:gd name="connsiteY110" fmla="*/ 1544637 h 6858000"/>
              <a:gd name="connsiteX111" fmla="*/ 178038 w 5282519"/>
              <a:gd name="connsiteY111" fmla="*/ 1492250 h 6858000"/>
              <a:gd name="connsiteX112" fmla="*/ 188115 w 5282519"/>
              <a:gd name="connsiteY112" fmla="*/ 1431925 h 6858000"/>
              <a:gd name="connsiteX113" fmla="*/ 189795 w 5282519"/>
              <a:gd name="connsiteY113" fmla="*/ 1363662 h 6858000"/>
              <a:gd name="connsiteX114" fmla="*/ 188115 w 5282519"/>
              <a:gd name="connsiteY114" fmla="*/ 1295400 h 6858000"/>
              <a:gd name="connsiteX115" fmla="*/ 178038 w 5282519"/>
              <a:gd name="connsiteY115" fmla="*/ 1235075 h 6858000"/>
              <a:gd name="connsiteX116" fmla="*/ 167960 w 5282519"/>
              <a:gd name="connsiteY116" fmla="*/ 1182687 h 6858000"/>
              <a:gd name="connsiteX117" fmla="*/ 152844 w 5282519"/>
              <a:gd name="connsiteY117" fmla="*/ 1136650 h 6858000"/>
              <a:gd name="connsiteX118" fmla="*/ 134368 w 5282519"/>
              <a:gd name="connsiteY118" fmla="*/ 1095375 h 6858000"/>
              <a:gd name="connsiteX119" fmla="*/ 115893 w 5282519"/>
              <a:gd name="connsiteY119" fmla="*/ 1055687 h 6858000"/>
              <a:gd name="connsiteX120" fmla="*/ 95738 w 5282519"/>
              <a:gd name="connsiteY120" fmla="*/ 1017587 h 6858000"/>
              <a:gd name="connsiteX121" fmla="*/ 75583 w 5282519"/>
              <a:gd name="connsiteY121" fmla="*/ 981075 h 6858000"/>
              <a:gd name="connsiteX122" fmla="*/ 55427 w 5282519"/>
              <a:gd name="connsiteY122" fmla="*/ 942975 h 6858000"/>
              <a:gd name="connsiteX123" fmla="*/ 38632 w 5282519"/>
              <a:gd name="connsiteY123" fmla="*/ 901700 h 6858000"/>
              <a:gd name="connsiteX124" fmla="*/ 23515 w 5282519"/>
              <a:gd name="connsiteY124" fmla="*/ 854075 h 6858000"/>
              <a:gd name="connsiteX125" fmla="*/ 11758 w 5282519"/>
              <a:gd name="connsiteY125" fmla="*/ 801687 h 6858000"/>
              <a:gd name="connsiteX126" fmla="*/ 3359 w 5282519"/>
              <a:gd name="connsiteY126" fmla="*/ 744537 h 6858000"/>
              <a:gd name="connsiteX127" fmla="*/ 0 w 5282519"/>
              <a:gd name="connsiteY127" fmla="*/ 673100 h 6858000"/>
              <a:gd name="connsiteX128" fmla="*/ 3359 w 5282519"/>
              <a:gd name="connsiteY128" fmla="*/ 606425 h 6858000"/>
              <a:gd name="connsiteX129" fmla="*/ 11758 w 5282519"/>
              <a:gd name="connsiteY129" fmla="*/ 546100 h 6858000"/>
              <a:gd name="connsiteX130" fmla="*/ 23515 w 5282519"/>
              <a:gd name="connsiteY130" fmla="*/ 496887 h 6858000"/>
              <a:gd name="connsiteX131" fmla="*/ 38632 w 5282519"/>
              <a:gd name="connsiteY131" fmla="*/ 450850 h 6858000"/>
              <a:gd name="connsiteX132" fmla="*/ 55427 w 5282519"/>
              <a:gd name="connsiteY132" fmla="*/ 409575 h 6858000"/>
              <a:gd name="connsiteX133" fmla="*/ 73903 w 5282519"/>
              <a:gd name="connsiteY133" fmla="*/ 369887 h 6858000"/>
              <a:gd name="connsiteX134" fmla="*/ 92379 w 5282519"/>
              <a:gd name="connsiteY134" fmla="*/ 334962 h 6858000"/>
              <a:gd name="connsiteX135" fmla="*/ 112534 w 5282519"/>
              <a:gd name="connsiteY135" fmla="*/ 296862 h 6858000"/>
              <a:gd name="connsiteX136" fmla="*/ 132689 w 5282519"/>
              <a:gd name="connsiteY136" fmla="*/ 260350 h 6858000"/>
              <a:gd name="connsiteX137" fmla="*/ 149485 w 5282519"/>
              <a:gd name="connsiteY137" fmla="*/ 217487 h 6858000"/>
              <a:gd name="connsiteX138" fmla="*/ 166281 w 5282519"/>
              <a:gd name="connsiteY138" fmla="*/ 174625 h 6858000"/>
              <a:gd name="connsiteX139" fmla="*/ 176358 w 5282519"/>
              <a:gd name="connsiteY139" fmla="*/ 122237 h 6858000"/>
              <a:gd name="connsiteX140" fmla="*/ 184756 w 5282519"/>
              <a:gd name="connsiteY140" fmla="*/ 666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82519" h="6858000">
                <a:moveTo>
                  <a:pt x="189795" y="0"/>
                </a:moveTo>
                <a:lnTo>
                  <a:pt x="5282519" y="0"/>
                </a:lnTo>
                <a:lnTo>
                  <a:pt x="5282519"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 xmlns:a16="http://schemas.microsoft.com/office/drawing/2014/main" id="{4142A02D-0753-BA4A-8B20-A3C6A0F88462}"/>
              </a:ext>
            </a:extLst>
          </p:cNvPr>
          <p:cNvPicPr>
            <a:picLocks noChangeAspect="1"/>
          </p:cNvPicPr>
          <p:nvPr/>
        </p:nvPicPr>
        <p:blipFill rotWithShape="1">
          <a:blip r:embed="rId2"/>
          <a:srcRect l="288"/>
          <a:stretch/>
        </p:blipFill>
        <p:spPr>
          <a:xfrm>
            <a:off x="6909481" y="10"/>
            <a:ext cx="5282519" cy="6857990"/>
          </a:xfrm>
          <a:custGeom>
            <a:avLst/>
            <a:gdLst/>
            <a:ahLst/>
            <a:cxnLst/>
            <a:rect l="l" t="t" r="r" b="b"/>
            <a:pathLst>
              <a:path w="5282519" h="6858000">
                <a:moveTo>
                  <a:pt x="189795" y="0"/>
                </a:moveTo>
                <a:lnTo>
                  <a:pt x="5282519" y="0"/>
                </a:lnTo>
                <a:lnTo>
                  <a:pt x="5282519"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close/>
              </a:path>
            </a:pathLst>
          </a:custGeom>
        </p:spPr>
      </p:pic>
    </p:spTree>
    <p:extLst>
      <p:ext uri="{BB962C8B-B14F-4D97-AF65-F5344CB8AC3E}">
        <p14:creationId xmlns:p14="http://schemas.microsoft.com/office/powerpoint/2010/main" val="1422447302"/>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29</TotalTime>
  <Words>488</Words>
  <Application>Microsoft Office PowerPoint</Application>
  <PresentationFormat>Custom</PresentationFormat>
  <Paragraphs>26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Badge</vt:lpstr>
      <vt:lpstr>Pickleball</vt:lpstr>
      <vt:lpstr>History: PICKLE BALL Popularity and FUNDING </vt:lpstr>
      <vt:lpstr>History: Why the onion Barn? </vt:lpstr>
      <vt:lpstr>Pickle ball courts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Pickleball</dc:title>
  <dc:creator>samantha nestor</dc:creator>
  <cp:lastModifiedBy>Admin Land Use</cp:lastModifiedBy>
  <cp:revision>3</cp:revision>
  <dcterms:created xsi:type="dcterms:W3CDTF">2023-03-30T17:29:30Z</dcterms:created>
  <dcterms:modified xsi:type="dcterms:W3CDTF">2023-04-24T15:43:39Z</dcterms:modified>
</cp:coreProperties>
</file>